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sldIdLst>
    <p:sldId id="259" r:id="rId2"/>
    <p:sldId id="336" r:id="rId3"/>
    <p:sldId id="308" r:id="rId4"/>
    <p:sldId id="314" r:id="rId5"/>
    <p:sldId id="338" r:id="rId6"/>
    <p:sldId id="299" r:id="rId7"/>
    <p:sldId id="315" r:id="rId8"/>
    <p:sldId id="310" r:id="rId9"/>
    <p:sldId id="309" r:id="rId10"/>
    <p:sldId id="307" r:id="rId11"/>
    <p:sldId id="291" r:id="rId12"/>
    <p:sldId id="312" r:id="rId13"/>
    <p:sldId id="313" r:id="rId14"/>
    <p:sldId id="316" r:id="rId15"/>
    <p:sldId id="317" r:id="rId16"/>
    <p:sldId id="318" r:id="rId17"/>
    <p:sldId id="319" r:id="rId18"/>
    <p:sldId id="320" r:id="rId19"/>
    <p:sldId id="321" r:id="rId20"/>
    <p:sldId id="330" r:id="rId21"/>
    <p:sldId id="331" r:id="rId22"/>
    <p:sldId id="332" r:id="rId23"/>
    <p:sldId id="333" r:id="rId24"/>
    <p:sldId id="322" r:id="rId25"/>
    <p:sldId id="323" r:id="rId26"/>
    <p:sldId id="324" r:id="rId27"/>
    <p:sldId id="325" r:id="rId28"/>
    <p:sldId id="328" r:id="rId29"/>
    <p:sldId id="329" r:id="rId30"/>
    <p:sldId id="334" r:id="rId31"/>
    <p:sldId id="335" r:id="rId32"/>
    <p:sldId id="326" r:id="rId33"/>
    <p:sldId id="327" r:id="rId34"/>
    <p:sldId id="304" r:id="rId35"/>
  </p:sldIdLst>
  <p:sldSz cx="9144000" cy="6858000" type="screen4x3"/>
  <p:notesSz cx="6858000" cy="9144000"/>
  <p:defaultTextStyle>
    <a:defPPr>
      <a:defRPr lang="en-US"/>
    </a:defPPr>
    <a:lvl1pPr algn="ctr" rtl="0" fontAlgn="base">
      <a:spcBef>
        <a:spcPct val="0"/>
      </a:spcBef>
      <a:spcAft>
        <a:spcPct val="0"/>
      </a:spcAft>
      <a:defRPr sz="1000" b="1" kern="1200">
        <a:solidFill>
          <a:schemeClr val="bg2"/>
        </a:solidFill>
        <a:latin typeface="Tahoma" panose="020B0604030504040204" pitchFamily="34" charset="0"/>
        <a:ea typeface="+mn-ea"/>
        <a:cs typeface="+mn-cs"/>
      </a:defRPr>
    </a:lvl1pPr>
    <a:lvl2pPr marL="457200" algn="ctr" rtl="0" fontAlgn="base">
      <a:spcBef>
        <a:spcPct val="0"/>
      </a:spcBef>
      <a:spcAft>
        <a:spcPct val="0"/>
      </a:spcAft>
      <a:defRPr sz="1000" b="1" kern="1200">
        <a:solidFill>
          <a:schemeClr val="bg2"/>
        </a:solidFill>
        <a:latin typeface="Tahoma" panose="020B0604030504040204" pitchFamily="34" charset="0"/>
        <a:ea typeface="+mn-ea"/>
        <a:cs typeface="+mn-cs"/>
      </a:defRPr>
    </a:lvl2pPr>
    <a:lvl3pPr marL="914400" algn="ctr" rtl="0" fontAlgn="base">
      <a:spcBef>
        <a:spcPct val="0"/>
      </a:spcBef>
      <a:spcAft>
        <a:spcPct val="0"/>
      </a:spcAft>
      <a:defRPr sz="1000" b="1" kern="1200">
        <a:solidFill>
          <a:schemeClr val="bg2"/>
        </a:solidFill>
        <a:latin typeface="Tahoma" panose="020B0604030504040204" pitchFamily="34" charset="0"/>
        <a:ea typeface="+mn-ea"/>
        <a:cs typeface="+mn-cs"/>
      </a:defRPr>
    </a:lvl3pPr>
    <a:lvl4pPr marL="1371600" algn="ctr" rtl="0" fontAlgn="base">
      <a:spcBef>
        <a:spcPct val="0"/>
      </a:spcBef>
      <a:spcAft>
        <a:spcPct val="0"/>
      </a:spcAft>
      <a:defRPr sz="1000" b="1" kern="1200">
        <a:solidFill>
          <a:schemeClr val="bg2"/>
        </a:solidFill>
        <a:latin typeface="Tahoma" panose="020B0604030504040204" pitchFamily="34" charset="0"/>
        <a:ea typeface="+mn-ea"/>
        <a:cs typeface="+mn-cs"/>
      </a:defRPr>
    </a:lvl4pPr>
    <a:lvl5pPr marL="1828800" algn="ctr" rtl="0" fontAlgn="base">
      <a:spcBef>
        <a:spcPct val="0"/>
      </a:spcBef>
      <a:spcAft>
        <a:spcPct val="0"/>
      </a:spcAft>
      <a:defRPr sz="1000" b="1" kern="1200">
        <a:solidFill>
          <a:schemeClr val="bg2"/>
        </a:solidFill>
        <a:latin typeface="Tahoma" panose="020B0604030504040204" pitchFamily="34" charset="0"/>
        <a:ea typeface="+mn-ea"/>
        <a:cs typeface="+mn-cs"/>
      </a:defRPr>
    </a:lvl5pPr>
    <a:lvl6pPr marL="2286000" algn="l" defTabSz="914400" rtl="0" eaLnBrk="1" latinLnBrk="0" hangingPunct="1">
      <a:defRPr sz="1000" b="1" kern="1200">
        <a:solidFill>
          <a:schemeClr val="bg2"/>
        </a:solidFill>
        <a:latin typeface="Tahoma" panose="020B0604030504040204" pitchFamily="34" charset="0"/>
        <a:ea typeface="+mn-ea"/>
        <a:cs typeface="+mn-cs"/>
      </a:defRPr>
    </a:lvl6pPr>
    <a:lvl7pPr marL="2743200" algn="l" defTabSz="914400" rtl="0" eaLnBrk="1" latinLnBrk="0" hangingPunct="1">
      <a:defRPr sz="1000" b="1" kern="1200">
        <a:solidFill>
          <a:schemeClr val="bg2"/>
        </a:solidFill>
        <a:latin typeface="Tahoma" panose="020B0604030504040204" pitchFamily="34" charset="0"/>
        <a:ea typeface="+mn-ea"/>
        <a:cs typeface="+mn-cs"/>
      </a:defRPr>
    </a:lvl7pPr>
    <a:lvl8pPr marL="3200400" algn="l" defTabSz="914400" rtl="0" eaLnBrk="1" latinLnBrk="0" hangingPunct="1">
      <a:defRPr sz="1000" b="1" kern="1200">
        <a:solidFill>
          <a:schemeClr val="bg2"/>
        </a:solidFill>
        <a:latin typeface="Tahoma" panose="020B0604030504040204" pitchFamily="34" charset="0"/>
        <a:ea typeface="+mn-ea"/>
        <a:cs typeface="+mn-cs"/>
      </a:defRPr>
    </a:lvl8pPr>
    <a:lvl9pPr marL="3657600" algn="l" defTabSz="914400" rtl="0" eaLnBrk="1" latinLnBrk="0" hangingPunct="1">
      <a:defRPr sz="1000" b="1" kern="1200">
        <a:solidFill>
          <a:schemeClr val="bg2"/>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FF99"/>
    <a:srgbClr val="6699FF"/>
    <a:srgbClr val="FBFEDE"/>
    <a:srgbClr val="C0C0C0"/>
    <a:srgbClr val="C80000"/>
    <a:srgbClr val="DE55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78296" autoAdjust="0"/>
  </p:normalViewPr>
  <p:slideViewPr>
    <p:cSldViewPr>
      <p:cViewPr varScale="1">
        <p:scale>
          <a:sx n="73" d="100"/>
          <a:sy n="73" d="100"/>
        </p:scale>
        <p:origin x="2574" y="29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0.xml"/><Relationship Id="rId18"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32.xml"/><Relationship Id="rId7" Type="http://schemas.openxmlformats.org/officeDocument/2006/relationships/slide" Target="slides/slide10.xml"/><Relationship Id="rId12" Type="http://schemas.openxmlformats.org/officeDocument/2006/relationships/slide" Target="slides/slide18.xml"/><Relationship Id="rId17"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24.xml"/><Relationship Id="rId20"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6.xml"/><Relationship Id="rId5" Type="http://schemas.openxmlformats.org/officeDocument/2006/relationships/slide" Target="slides/slide6.xml"/><Relationship Id="rId15" Type="http://schemas.openxmlformats.org/officeDocument/2006/relationships/slide" Target="slides/slide22.xml"/><Relationship Id="rId23" Type="http://schemas.openxmlformats.org/officeDocument/2006/relationships/slide" Target="slides/slide34.xml"/><Relationship Id="rId10" Type="http://schemas.openxmlformats.org/officeDocument/2006/relationships/slide" Target="slides/slide14.xml"/><Relationship Id="rId19" Type="http://schemas.openxmlformats.org/officeDocument/2006/relationships/slide" Target="slides/slide28.xml"/><Relationship Id="rId4" Type="http://schemas.openxmlformats.org/officeDocument/2006/relationships/slide" Target="slides/slide4.xml"/><Relationship Id="rId9" Type="http://schemas.openxmlformats.org/officeDocument/2006/relationships/slide" Target="slides/slide12.xml"/><Relationship Id="rId14" Type="http://schemas.openxmlformats.org/officeDocument/2006/relationships/slide" Target="slides/slide21.xml"/><Relationship Id="rId22"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23D87A3-D3AE-0138-CAE8-4CCC2E74F89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solidFill>
                  <a:schemeClr val="tx1"/>
                </a:solidFill>
                <a:latin typeface="Arial" panose="020B0604020202020204" pitchFamily="34" charset="0"/>
              </a:defRPr>
            </a:lvl1pPr>
          </a:lstStyle>
          <a:p>
            <a:endParaRPr lang="en-US" altLang="en-US"/>
          </a:p>
        </p:txBody>
      </p:sp>
      <p:sp>
        <p:nvSpPr>
          <p:cNvPr id="20483" name="Rectangle 3">
            <a:extLst>
              <a:ext uri="{FF2B5EF4-FFF2-40B4-BE49-F238E27FC236}">
                <a16:creationId xmlns:a16="http://schemas.microsoft.com/office/drawing/2014/main" id="{14D61E23-C414-8078-0BD4-213130514D3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Arial" panose="020B0604020202020204" pitchFamily="34" charset="0"/>
              </a:defRPr>
            </a:lvl1pPr>
          </a:lstStyle>
          <a:p>
            <a:endParaRPr lang="en-US" altLang="en-US"/>
          </a:p>
        </p:txBody>
      </p:sp>
      <p:sp>
        <p:nvSpPr>
          <p:cNvPr id="20484" name="Rectangle 4">
            <a:extLst>
              <a:ext uri="{FF2B5EF4-FFF2-40B4-BE49-F238E27FC236}">
                <a16:creationId xmlns:a16="http://schemas.microsoft.com/office/drawing/2014/main" id="{C9D47462-0B97-4FE5-FA32-62E975A521B5}"/>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5" name="Rectangle 5">
            <a:extLst>
              <a:ext uri="{FF2B5EF4-FFF2-40B4-BE49-F238E27FC236}">
                <a16:creationId xmlns:a16="http://schemas.microsoft.com/office/drawing/2014/main" id="{3B1E5337-C0F7-BEB0-253F-94B3FDECE741}"/>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486" name="Rectangle 6">
            <a:extLst>
              <a:ext uri="{FF2B5EF4-FFF2-40B4-BE49-F238E27FC236}">
                <a16:creationId xmlns:a16="http://schemas.microsoft.com/office/drawing/2014/main" id="{FA17DEAC-547D-BB2E-C1DB-0AE483A059D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solidFill>
                  <a:schemeClr val="tx1"/>
                </a:solidFill>
                <a:latin typeface="Arial" panose="020B0604020202020204" pitchFamily="34" charset="0"/>
              </a:defRPr>
            </a:lvl1pPr>
          </a:lstStyle>
          <a:p>
            <a:endParaRPr lang="en-US" altLang="en-US"/>
          </a:p>
        </p:txBody>
      </p:sp>
      <p:sp>
        <p:nvSpPr>
          <p:cNvPr id="20487" name="Rectangle 7">
            <a:extLst>
              <a:ext uri="{FF2B5EF4-FFF2-40B4-BE49-F238E27FC236}">
                <a16:creationId xmlns:a16="http://schemas.microsoft.com/office/drawing/2014/main" id="{A267B86B-F79A-ECB9-E847-7CA922FA3B5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Arial" panose="020B0604020202020204" pitchFamily="34" charset="0"/>
              </a:defRPr>
            </a:lvl1pPr>
          </a:lstStyle>
          <a:p>
            <a:fld id="{0C82101E-1D83-42AB-9B6B-161C317987B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A1501CD-D706-63DD-F77C-F9B2D4BA5B95}"/>
              </a:ext>
            </a:extLst>
          </p:cNvPr>
          <p:cNvSpPr>
            <a:spLocks noGrp="1" noChangeArrowheads="1"/>
          </p:cNvSpPr>
          <p:nvPr>
            <p:ph type="sldNum" sz="quarter" idx="5"/>
          </p:nvPr>
        </p:nvSpPr>
        <p:spPr>
          <a:ln/>
        </p:spPr>
        <p:txBody>
          <a:bodyPr/>
          <a:lstStyle/>
          <a:p>
            <a:fld id="{F4162C62-C5DC-4C80-9658-A368B3BB3ED8}" type="slidenum">
              <a:rPr lang="en-US" altLang="en-US"/>
              <a:pPr/>
              <a:t>1</a:t>
            </a:fld>
            <a:endParaRPr lang="en-US" altLang="en-US"/>
          </a:p>
        </p:txBody>
      </p:sp>
      <p:sp>
        <p:nvSpPr>
          <p:cNvPr id="21506" name="Rectangle 2">
            <a:extLst>
              <a:ext uri="{FF2B5EF4-FFF2-40B4-BE49-F238E27FC236}">
                <a16:creationId xmlns:a16="http://schemas.microsoft.com/office/drawing/2014/main" id="{611786CD-9979-A41B-CE6B-F245B1F715D1}"/>
              </a:ext>
            </a:extLst>
          </p:cNvPr>
          <p:cNvSpPr>
            <a:spLocks noRot="1" noChangeArrowheads="1" noTextEdit="1"/>
          </p:cNvSpPr>
          <p:nvPr>
            <p:ph type="sldImg"/>
          </p:nvPr>
        </p:nvSpPr>
        <p:spPr>
          <a:ln/>
        </p:spPr>
      </p:sp>
      <p:sp>
        <p:nvSpPr>
          <p:cNvPr id="21507" name="Rectangle 3">
            <a:extLst>
              <a:ext uri="{FF2B5EF4-FFF2-40B4-BE49-F238E27FC236}">
                <a16:creationId xmlns:a16="http://schemas.microsoft.com/office/drawing/2014/main" id="{BDF50B16-C948-1D11-B5A0-1209986D541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F07D7A-2515-E2A3-CB28-6D10EB2107E4}"/>
              </a:ext>
            </a:extLst>
          </p:cNvPr>
          <p:cNvSpPr>
            <a:spLocks noGrp="1" noChangeArrowheads="1"/>
          </p:cNvSpPr>
          <p:nvPr>
            <p:ph type="sldNum" sz="quarter" idx="5"/>
          </p:nvPr>
        </p:nvSpPr>
        <p:spPr>
          <a:ln/>
        </p:spPr>
        <p:txBody>
          <a:bodyPr/>
          <a:lstStyle/>
          <a:p>
            <a:fld id="{5815497D-67B0-4CBF-852E-1180AA787A29}" type="slidenum">
              <a:rPr lang="en-US" altLang="en-US"/>
              <a:pPr/>
              <a:t>10</a:t>
            </a:fld>
            <a:endParaRPr lang="en-US" altLang="en-US"/>
          </a:p>
        </p:txBody>
      </p:sp>
      <p:sp>
        <p:nvSpPr>
          <p:cNvPr id="155650" name="Rectangle 2">
            <a:extLst>
              <a:ext uri="{FF2B5EF4-FFF2-40B4-BE49-F238E27FC236}">
                <a16:creationId xmlns:a16="http://schemas.microsoft.com/office/drawing/2014/main" id="{1F5A6B7D-2146-EEC0-BE9B-461F3FE2EA06}"/>
              </a:ext>
            </a:extLst>
          </p:cNvPr>
          <p:cNvSpPr>
            <a:spLocks noRot="1" noChangeArrowheads="1" noTextEdit="1"/>
          </p:cNvSpPr>
          <p:nvPr>
            <p:ph type="sldImg"/>
          </p:nvPr>
        </p:nvSpPr>
        <p:spPr>
          <a:xfrm>
            <a:off x="96838" y="0"/>
            <a:ext cx="6773862" cy="5080000"/>
          </a:xfrm>
          <a:ln/>
        </p:spPr>
      </p:sp>
      <p:sp>
        <p:nvSpPr>
          <p:cNvPr id="155651" name="Rectangle 3">
            <a:extLst>
              <a:ext uri="{FF2B5EF4-FFF2-40B4-BE49-F238E27FC236}">
                <a16:creationId xmlns:a16="http://schemas.microsoft.com/office/drawing/2014/main" id="{43D928A0-5347-BE70-0954-121079E473FA}"/>
              </a:ext>
            </a:extLst>
          </p:cNvPr>
          <p:cNvSpPr>
            <a:spLocks noGrp="1" noChangeArrowheads="1"/>
          </p:cNvSpPr>
          <p:nvPr>
            <p:ph type="body" idx="1"/>
          </p:nvPr>
        </p:nvSpPr>
        <p:spPr>
          <a:xfrm>
            <a:off x="104775" y="4745038"/>
            <a:ext cx="6750050" cy="4043362"/>
          </a:xfrm>
        </p:spPr>
        <p:txBody>
          <a:bodyPr/>
          <a:lstStyle/>
          <a:p>
            <a:r>
              <a:rPr lang="en-US" altLang="en-US"/>
              <a:t>Main Point</a:t>
            </a:r>
          </a:p>
          <a:p>
            <a:pPr lvl="1"/>
            <a:r>
              <a:rPr lang="en-US" altLang="en-US"/>
              <a:t>Application layer security works differently from network security.</a:t>
            </a:r>
          </a:p>
          <a:p>
            <a:r>
              <a:rPr lang="en-US" altLang="en-US"/>
              <a:t>Teaching Points</a:t>
            </a:r>
          </a:p>
          <a:p>
            <a:pPr lvl="1"/>
            <a:r>
              <a:rPr lang="en-US" altLang="en-US"/>
              <a:t>Network security is about firewalls, IDS, SSL, hardening, and patching.  Most network security relies on databases of vulnerability signatures that are used for scanning and detecting attacks.  Patch management is the only solution to keeping systems secure. But applications are different. There are no signature databases for company’s custom software. Scanning and intrusion detection do not work nearly as well at the application layer.</a:t>
            </a:r>
          </a:p>
          <a:p>
            <a:pPr lvl="1"/>
            <a:r>
              <a:rPr lang="en-US" altLang="en-US"/>
              <a:t>Network security is still very important, but app security is equally important, and deserves equal funding and attention. No existing security technology protects applications from malicious attacks. Firewalls allow attacks through HTTP ports (80/443). Intrusion Detection Systems only detect attacks against known holes. Hardening allows attacks through HTTP ports (80/443)</a:t>
            </a:r>
          </a:p>
          <a:p>
            <a:pPr lvl="1"/>
            <a:r>
              <a:rPr lang="en-US" altLang="en-US"/>
              <a:t>Even SSL does very little to protect applications. While SSL protect users from getting their traffic sniffed, it ironically protects the hacker’s attacks on an application. Essentially, SSL creates a secure tunnel to the application and allows everything through.</a:t>
            </a:r>
          </a:p>
          <a:p>
            <a:pPr lvl="1"/>
            <a:r>
              <a:rPr lang="en-US" altLang="en-US"/>
              <a:t>Applications are the low-hanging fruit for attackers. Data shows that applications are under attack. Gartner says 70% of application traffic is attack traffic.</a:t>
            </a:r>
          </a:p>
          <a:p>
            <a:r>
              <a:rPr lang="en-US" altLang="en-US"/>
              <a:t>Examples, Demonstrations, Stories, Notes</a:t>
            </a:r>
          </a:p>
          <a:p>
            <a:pPr lvl="1"/>
            <a:r>
              <a:rPr lang="en-US" altLang="en-US"/>
              <a:t> Mention the SANS study that shows that unprotected hosts are generally compromised in less than 15 minutes.</a:t>
            </a:r>
          </a:p>
          <a:p>
            <a:endParaRPr lang="en-US" altLang="en-US"/>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F401A97-D4B1-E2C8-1E79-967E6C389AF0}"/>
              </a:ext>
            </a:extLst>
          </p:cNvPr>
          <p:cNvSpPr>
            <a:spLocks noGrp="1" noChangeArrowheads="1"/>
          </p:cNvSpPr>
          <p:nvPr>
            <p:ph type="sldNum" sz="quarter" idx="5"/>
          </p:nvPr>
        </p:nvSpPr>
        <p:spPr>
          <a:ln/>
        </p:spPr>
        <p:txBody>
          <a:bodyPr/>
          <a:lstStyle/>
          <a:p>
            <a:fld id="{98476D5C-20B4-4DBA-BC46-881109684958}" type="slidenum">
              <a:rPr lang="en-US" altLang="en-US"/>
              <a:pPr/>
              <a:t>11</a:t>
            </a:fld>
            <a:endParaRPr lang="en-US" altLang="en-US"/>
          </a:p>
        </p:txBody>
      </p:sp>
      <p:sp>
        <p:nvSpPr>
          <p:cNvPr id="97282" name="Rectangle 2">
            <a:extLst>
              <a:ext uri="{FF2B5EF4-FFF2-40B4-BE49-F238E27FC236}">
                <a16:creationId xmlns:a16="http://schemas.microsoft.com/office/drawing/2014/main" id="{F8348C6A-BF37-FB19-D26F-01E4CE8A0658}"/>
              </a:ext>
            </a:extLst>
          </p:cNvPr>
          <p:cNvSpPr>
            <a:spLocks noRot="1" noChangeArrowheads="1" noTextEdit="1"/>
          </p:cNvSpPr>
          <p:nvPr>
            <p:ph type="sldImg"/>
          </p:nvPr>
        </p:nvSpPr>
        <p:spPr>
          <a:ln/>
        </p:spPr>
      </p:sp>
      <p:sp>
        <p:nvSpPr>
          <p:cNvPr id="97283" name="Rectangle 3">
            <a:extLst>
              <a:ext uri="{FF2B5EF4-FFF2-40B4-BE49-F238E27FC236}">
                <a16:creationId xmlns:a16="http://schemas.microsoft.com/office/drawing/2014/main" id="{B1A26F27-C211-EF17-7419-FEA56A7E8EB9}"/>
              </a:ext>
            </a:extLst>
          </p:cNvPr>
          <p:cNvSpPr>
            <a:spLocks noGrp="1" noChangeArrowheads="1"/>
          </p:cNvSpPr>
          <p:nvPr>
            <p:ph type="body" idx="1"/>
          </p:nvPr>
        </p:nvSpPr>
        <p:spPr/>
        <p:txBody>
          <a:bodyPr/>
          <a:lstStyle/>
          <a:p>
            <a:r>
              <a:rPr lang="en-US" altLang="en-US"/>
              <a:t>Facts about the DOCUMENT:</a:t>
            </a:r>
          </a:p>
          <a:p>
            <a:pPr>
              <a:buFontTx/>
              <a:buChar char="•"/>
            </a:pPr>
            <a:r>
              <a:rPr lang="en-US" altLang="en-US"/>
              <a:t>Free PDF file and website</a:t>
            </a:r>
          </a:p>
          <a:p>
            <a:pPr>
              <a:buFontTx/>
              <a:buChar char="•"/>
            </a:pPr>
            <a:r>
              <a:rPr lang="en-US" altLang="en-US"/>
              <a:t>270 pages</a:t>
            </a:r>
          </a:p>
          <a:p>
            <a:pPr>
              <a:buFontTx/>
              <a:buChar char="•"/>
            </a:pPr>
            <a:r>
              <a:rPr lang="en-US" altLang="en-US"/>
              <a:t>Basic guideline for performing web application security testing</a:t>
            </a:r>
          </a:p>
          <a:p>
            <a:pPr>
              <a:buFontTx/>
              <a:buChar char="•"/>
            </a:pPr>
            <a:r>
              <a:rPr lang="en-US" altLang="en-US"/>
              <a:t>Covers the most serious attacks and vulnerabilities</a:t>
            </a:r>
          </a:p>
          <a:p>
            <a:pPr>
              <a:buFontTx/>
              <a:buChar char="•"/>
            </a:pPr>
            <a:r>
              <a:rPr lang="en-US" altLang="en-US"/>
              <a:t>Sort of an encyclopedia of testing procedures</a:t>
            </a:r>
          </a:p>
          <a:p>
            <a:pPr>
              <a:buFontTx/>
              <a:buChar char="•"/>
            </a:pPr>
            <a:r>
              <a:rPr lang="en-US" altLang="en-US"/>
              <a:t>Not complete…more on this later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4F68004-EAED-30B2-538F-DE69DB758BF2}"/>
              </a:ext>
            </a:extLst>
          </p:cNvPr>
          <p:cNvSpPr>
            <a:spLocks noGrp="1" noChangeArrowheads="1"/>
          </p:cNvSpPr>
          <p:nvPr>
            <p:ph type="sldNum" sz="quarter" idx="5"/>
          </p:nvPr>
        </p:nvSpPr>
        <p:spPr>
          <a:ln/>
        </p:spPr>
        <p:txBody>
          <a:bodyPr/>
          <a:lstStyle/>
          <a:p>
            <a:fld id="{0B530E3E-B9C4-4B9C-B273-9DACA4F719CB}" type="slidenum">
              <a:rPr lang="en-US" altLang="en-US"/>
              <a:pPr/>
              <a:t>12</a:t>
            </a:fld>
            <a:endParaRPr lang="en-US" altLang="en-US"/>
          </a:p>
        </p:txBody>
      </p:sp>
      <p:sp>
        <p:nvSpPr>
          <p:cNvPr id="165890" name="Rectangle 2">
            <a:extLst>
              <a:ext uri="{FF2B5EF4-FFF2-40B4-BE49-F238E27FC236}">
                <a16:creationId xmlns:a16="http://schemas.microsoft.com/office/drawing/2014/main" id="{0DE34CD3-E292-A644-FF6B-FC84B6B5D112}"/>
              </a:ext>
            </a:extLst>
          </p:cNvPr>
          <p:cNvSpPr>
            <a:spLocks noRot="1" noChangeAspect="1" noChangeArrowheads="1" noTextEdit="1"/>
          </p:cNvSpPr>
          <p:nvPr>
            <p:ph type="sldImg"/>
          </p:nvPr>
        </p:nvSpPr>
        <p:spPr>
          <a:xfrm>
            <a:off x="95250" y="0"/>
            <a:ext cx="6773863" cy="5080000"/>
          </a:xfrm>
          <a:ln cap="flat" algn="ctr"/>
        </p:spPr>
      </p:sp>
      <p:sp>
        <p:nvSpPr>
          <p:cNvPr id="165891" name="Rectangle 3">
            <a:extLst>
              <a:ext uri="{FF2B5EF4-FFF2-40B4-BE49-F238E27FC236}">
                <a16:creationId xmlns:a16="http://schemas.microsoft.com/office/drawing/2014/main" id="{282086D3-BCEA-BBAA-79FC-A0105E3B146D}"/>
              </a:ext>
            </a:extLst>
          </p:cNvPr>
          <p:cNvSpPr>
            <a:spLocks noGrp="1" noChangeAspect="1" noChangeArrowheads="1"/>
          </p:cNvSpPr>
          <p:nvPr>
            <p:ph type="body" idx="1"/>
          </p:nvPr>
        </p:nvSpPr>
        <p:spPr>
          <a:xfrm>
            <a:off x="104775" y="4745038"/>
            <a:ext cx="6750050" cy="4043362"/>
          </a:xfrm>
          <a:solidFill>
            <a:schemeClr val="bg1"/>
          </a:solidFill>
          <a:ln w="6350" cap="flat" algn="ctr">
            <a:solidFill>
              <a:srgbClr val="292929"/>
            </a:solidFill>
            <a:miter lim="800000"/>
            <a:headEnd/>
            <a:tailEnd/>
          </a:ln>
        </p:spPr>
        <p:txBody>
          <a:bodyPr lIns="91411" tIns="45707" rIns="91411" bIns="45707"/>
          <a:lstStyle/>
          <a:p>
            <a:r>
              <a:rPr lang="en-US" altLang="en-US"/>
              <a:t>Main Point</a:t>
            </a:r>
          </a:p>
          <a:p>
            <a:pPr lvl="1"/>
            <a:r>
              <a:rPr lang="en-US" altLang="en-US"/>
              <a:t>The OWASP Top Ten identifies the 10 most critical flaws in Web Applications today.</a:t>
            </a:r>
          </a:p>
          <a:p>
            <a:r>
              <a:rPr lang="en-US" altLang="en-US"/>
              <a:t>Teaching Points</a:t>
            </a:r>
          </a:p>
          <a:p>
            <a:pPr lvl="1"/>
            <a:r>
              <a:rPr lang="en-US" altLang="en-US"/>
              <a:t>We cover all these topics, plus many more, in this course (so we don’t go over these topics now).</a:t>
            </a:r>
          </a:p>
          <a:p>
            <a:pPr lvl="1"/>
            <a:r>
              <a:rPr lang="en-US" altLang="en-US"/>
              <a:t>Most developers are not aware of the vulnerabilities because they have not been trained in security issues. We have found that if they are made aware of the problems they will gladly fix them.  In fact, we have had developers run out of a class saying they had to go fix something.</a:t>
            </a:r>
          </a:p>
          <a:p>
            <a:pPr lvl="1"/>
            <a:r>
              <a:rPr lang="en-US" altLang="en-US"/>
              <a:t>Lockheed Martin’s 10 Application Security Design principles are based in part on the OWASP Top Ten.</a:t>
            </a:r>
          </a:p>
          <a:p>
            <a:r>
              <a:rPr lang="en-US" altLang="en-US"/>
              <a:t>Examples, Demonstrations, Stories, Notes</a:t>
            </a:r>
          </a:p>
          <a:p>
            <a:pPr lvl="1"/>
            <a:r>
              <a:rPr lang="en-US" altLang="en-US"/>
              <a:t>The document was organized like the SANS Top 10 for Windows and Unix.</a:t>
            </a:r>
          </a:p>
          <a:p>
            <a:pPr lvl="1"/>
            <a:r>
              <a:rPr lang="en-US" altLang="en-US"/>
              <a:t>You and your development team might be surprised at the many ways attackers have found to trick applications into doing unintended things.</a:t>
            </a:r>
          </a:p>
          <a:p>
            <a:pPr lvl="1"/>
            <a:r>
              <a:rPr lang="en-US" altLang="en-US"/>
              <a:t>Many times vulnerabilities in combination will result in a more complex attack</a:t>
            </a:r>
          </a:p>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BD29E1E-1EFD-B92C-2D2F-6082380A6E3E}"/>
              </a:ext>
            </a:extLst>
          </p:cNvPr>
          <p:cNvSpPr>
            <a:spLocks noGrp="1" noChangeArrowheads="1"/>
          </p:cNvSpPr>
          <p:nvPr>
            <p:ph type="sldNum" sz="quarter" idx="5"/>
          </p:nvPr>
        </p:nvSpPr>
        <p:spPr>
          <a:ln/>
        </p:spPr>
        <p:txBody>
          <a:bodyPr/>
          <a:lstStyle/>
          <a:p>
            <a:fld id="{9932BF8E-D61A-4C23-963E-62734FC11B5F}" type="slidenum">
              <a:rPr lang="en-US" altLang="en-US"/>
              <a:pPr/>
              <a:t>13</a:t>
            </a:fld>
            <a:endParaRPr lang="en-US" altLang="en-US"/>
          </a:p>
        </p:txBody>
      </p:sp>
      <p:sp>
        <p:nvSpPr>
          <p:cNvPr id="167938" name="Rectangle 2">
            <a:extLst>
              <a:ext uri="{FF2B5EF4-FFF2-40B4-BE49-F238E27FC236}">
                <a16:creationId xmlns:a16="http://schemas.microsoft.com/office/drawing/2014/main" id="{27FB75B6-3396-C3ED-B5D2-17C018EC6A5D}"/>
              </a:ext>
            </a:extLst>
          </p:cNvPr>
          <p:cNvSpPr>
            <a:spLocks noRot="1" noChangeArrowheads="1" noTextEdit="1"/>
          </p:cNvSpPr>
          <p:nvPr>
            <p:ph type="sldImg"/>
          </p:nvPr>
        </p:nvSpPr>
        <p:spPr>
          <a:ln/>
        </p:spPr>
      </p:sp>
      <p:sp>
        <p:nvSpPr>
          <p:cNvPr id="167939" name="Rectangle 3">
            <a:extLst>
              <a:ext uri="{FF2B5EF4-FFF2-40B4-BE49-F238E27FC236}">
                <a16:creationId xmlns:a16="http://schemas.microsoft.com/office/drawing/2014/main" id="{6AB2E797-1CF5-7398-F9A1-E60184CF75D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43583C8-4CB6-FC95-FACE-D3C6CA54C67F}"/>
              </a:ext>
            </a:extLst>
          </p:cNvPr>
          <p:cNvSpPr>
            <a:spLocks noGrp="1" noChangeArrowheads="1"/>
          </p:cNvSpPr>
          <p:nvPr>
            <p:ph type="sldNum" sz="quarter" idx="5"/>
          </p:nvPr>
        </p:nvSpPr>
        <p:spPr>
          <a:ln/>
        </p:spPr>
        <p:txBody>
          <a:bodyPr/>
          <a:lstStyle/>
          <a:p>
            <a:fld id="{B04A447D-601B-46D1-9230-779628926689}" type="slidenum">
              <a:rPr lang="en-US" altLang="en-US"/>
              <a:pPr/>
              <a:t>14</a:t>
            </a:fld>
            <a:endParaRPr lang="en-US" altLang="en-US"/>
          </a:p>
        </p:txBody>
      </p:sp>
      <p:sp>
        <p:nvSpPr>
          <p:cNvPr id="175106" name="Rectangle 2">
            <a:extLst>
              <a:ext uri="{FF2B5EF4-FFF2-40B4-BE49-F238E27FC236}">
                <a16:creationId xmlns:a16="http://schemas.microsoft.com/office/drawing/2014/main" id="{DB3BAD10-95C5-7D42-C706-D70B32981C6D}"/>
              </a:ext>
            </a:extLst>
          </p:cNvPr>
          <p:cNvSpPr>
            <a:spLocks noRot="1" noChangeArrowheads="1" noTextEdit="1"/>
          </p:cNvSpPr>
          <p:nvPr>
            <p:ph type="sldImg"/>
          </p:nvPr>
        </p:nvSpPr>
        <p:spPr>
          <a:xfrm>
            <a:off x="1144588" y="685800"/>
            <a:ext cx="4572000" cy="3429000"/>
          </a:xfrm>
          <a:ln/>
        </p:spPr>
      </p:sp>
      <p:sp>
        <p:nvSpPr>
          <p:cNvPr id="175107" name="Rectangle 3">
            <a:extLst>
              <a:ext uri="{FF2B5EF4-FFF2-40B4-BE49-F238E27FC236}">
                <a16:creationId xmlns:a16="http://schemas.microsoft.com/office/drawing/2014/main" id="{945C77F7-268E-E843-966A-5E98B07FF74A}"/>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BD781C4-3092-A38C-DC8E-7DA770836E16}"/>
              </a:ext>
            </a:extLst>
          </p:cNvPr>
          <p:cNvSpPr>
            <a:spLocks noGrp="1" noChangeArrowheads="1"/>
          </p:cNvSpPr>
          <p:nvPr>
            <p:ph type="sldNum" sz="quarter" idx="5"/>
          </p:nvPr>
        </p:nvSpPr>
        <p:spPr>
          <a:ln/>
        </p:spPr>
        <p:txBody>
          <a:bodyPr/>
          <a:lstStyle/>
          <a:p>
            <a:fld id="{8A74EF40-C24D-4B82-9F50-149736669061}" type="slidenum">
              <a:rPr lang="en-US" altLang="en-US"/>
              <a:pPr/>
              <a:t>15</a:t>
            </a:fld>
            <a:endParaRPr lang="en-US" altLang="en-US"/>
          </a:p>
        </p:txBody>
      </p:sp>
      <p:sp>
        <p:nvSpPr>
          <p:cNvPr id="177154" name="Rectangle 2">
            <a:extLst>
              <a:ext uri="{FF2B5EF4-FFF2-40B4-BE49-F238E27FC236}">
                <a16:creationId xmlns:a16="http://schemas.microsoft.com/office/drawing/2014/main" id="{237633C4-459B-BD4E-2737-F8C2070279C2}"/>
              </a:ext>
            </a:extLst>
          </p:cNvPr>
          <p:cNvSpPr>
            <a:spLocks noRot="1" noChangeArrowheads="1" noTextEdit="1"/>
          </p:cNvSpPr>
          <p:nvPr>
            <p:ph type="sldImg"/>
          </p:nvPr>
        </p:nvSpPr>
        <p:spPr>
          <a:xfrm>
            <a:off x="96838" y="0"/>
            <a:ext cx="6773862" cy="5080000"/>
          </a:xfrm>
          <a:ln/>
        </p:spPr>
      </p:sp>
      <p:sp>
        <p:nvSpPr>
          <p:cNvPr id="177155" name="Rectangle 3">
            <a:extLst>
              <a:ext uri="{FF2B5EF4-FFF2-40B4-BE49-F238E27FC236}">
                <a16:creationId xmlns:a16="http://schemas.microsoft.com/office/drawing/2014/main" id="{11517174-A4ED-4719-2BC7-A8D089809F2B}"/>
              </a:ext>
            </a:extLst>
          </p:cNvPr>
          <p:cNvSpPr>
            <a:spLocks noGrp="1" noChangeArrowheads="1"/>
          </p:cNvSpPr>
          <p:nvPr>
            <p:ph type="body" idx="1"/>
          </p:nvPr>
        </p:nvSpPr>
        <p:spPr>
          <a:xfrm>
            <a:off x="104775" y="4746625"/>
            <a:ext cx="6750050" cy="4040188"/>
          </a:xfrm>
        </p:spPr>
        <p:txBody>
          <a:bodyPr/>
          <a:lstStyle/>
          <a:p>
            <a:pPr marL="444500" indent="-190500"/>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054345C-62DA-60C3-F4EB-AD2BD220A249}"/>
              </a:ext>
            </a:extLst>
          </p:cNvPr>
          <p:cNvSpPr>
            <a:spLocks noGrp="1" noChangeArrowheads="1"/>
          </p:cNvSpPr>
          <p:nvPr>
            <p:ph type="sldNum" sz="quarter" idx="5"/>
          </p:nvPr>
        </p:nvSpPr>
        <p:spPr>
          <a:ln/>
        </p:spPr>
        <p:txBody>
          <a:bodyPr/>
          <a:lstStyle/>
          <a:p>
            <a:fld id="{83BA9E45-F2F4-4D0F-8536-55FF3A1FF297}" type="slidenum">
              <a:rPr lang="en-US" altLang="en-US"/>
              <a:pPr/>
              <a:t>16</a:t>
            </a:fld>
            <a:endParaRPr lang="en-US" altLang="en-US"/>
          </a:p>
        </p:txBody>
      </p:sp>
      <p:sp>
        <p:nvSpPr>
          <p:cNvPr id="179202" name="Rectangle 2">
            <a:extLst>
              <a:ext uri="{FF2B5EF4-FFF2-40B4-BE49-F238E27FC236}">
                <a16:creationId xmlns:a16="http://schemas.microsoft.com/office/drawing/2014/main" id="{34A8A4E0-C790-5FD0-D2BF-B8CFCE48AAD2}"/>
              </a:ext>
            </a:extLst>
          </p:cNvPr>
          <p:cNvSpPr>
            <a:spLocks noRot="1" noChangeArrowheads="1" noTextEdit="1"/>
          </p:cNvSpPr>
          <p:nvPr>
            <p:ph type="sldImg"/>
          </p:nvPr>
        </p:nvSpPr>
        <p:spPr>
          <a:xfrm>
            <a:off x="1144588" y="685800"/>
            <a:ext cx="4572000" cy="3429000"/>
          </a:xfrm>
          <a:ln/>
        </p:spPr>
      </p:sp>
      <p:sp>
        <p:nvSpPr>
          <p:cNvPr id="179203" name="Rectangle 3">
            <a:extLst>
              <a:ext uri="{FF2B5EF4-FFF2-40B4-BE49-F238E27FC236}">
                <a16:creationId xmlns:a16="http://schemas.microsoft.com/office/drawing/2014/main" id="{2F00B8AF-1F9D-5604-C30B-261F586E720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6501FE1-C822-0809-23AE-E179D88041CC}"/>
              </a:ext>
            </a:extLst>
          </p:cNvPr>
          <p:cNvSpPr>
            <a:spLocks noGrp="1" noChangeArrowheads="1"/>
          </p:cNvSpPr>
          <p:nvPr>
            <p:ph type="sldNum" sz="quarter" idx="5"/>
          </p:nvPr>
        </p:nvSpPr>
        <p:spPr>
          <a:ln/>
        </p:spPr>
        <p:txBody>
          <a:bodyPr/>
          <a:lstStyle/>
          <a:p>
            <a:fld id="{9DE9AA08-7796-4751-B7BB-E9CE782243D9}" type="slidenum">
              <a:rPr lang="en-US" altLang="en-US"/>
              <a:pPr/>
              <a:t>17</a:t>
            </a:fld>
            <a:endParaRPr lang="en-US" altLang="en-US"/>
          </a:p>
        </p:txBody>
      </p:sp>
      <p:sp>
        <p:nvSpPr>
          <p:cNvPr id="181250" name="Rectangle 2">
            <a:extLst>
              <a:ext uri="{FF2B5EF4-FFF2-40B4-BE49-F238E27FC236}">
                <a16:creationId xmlns:a16="http://schemas.microsoft.com/office/drawing/2014/main" id="{0A1B3C11-3886-DC16-1C52-26CB3AA21E3E}"/>
              </a:ext>
            </a:extLst>
          </p:cNvPr>
          <p:cNvSpPr>
            <a:spLocks noRot="1" noChangeArrowheads="1" noTextEdit="1"/>
          </p:cNvSpPr>
          <p:nvPr>
            <p:ph type="sldImg"/>
          </p:nvPr>
        </p:nvSpPr>
        <p:spPr>
          <a:xfrm>
            <a:off x="1144588" y="685800"/>
            <a:ext cx="4572000" cy="3429000"/>
          </a:xfrm>
          <a:ln/>
        </p:spPr>
      </p:sp>
      <p:sp>
        <p:nvSpPr>
          <p:cNvPr id="181251" name="Rectangle 3">
            <a:extLst>
              <a:ext uri="{FF2B5EF4-FFF2-40B4-BE49-F238E27FC236}">
                <a16:creationId xmlns:a16="http://schemas.microsoft.com/office/drawing/2014/main" id="{877F51BE-FB7E-6AC6-340F-EF4745578CD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77DF4-17D3-F90A-79C0-B59A976A3544}"/>
              </a:ext>
            </a:extLst>
          </p:cNvPr>
          <p:cNvSpPr>
            <a:spLocks noGrp="1" noChangeArrowheads="1"/>
          </p:cNvSpPr>
          <p:nvPr>
            <p:ph type="sldNum" sz="quarter" idx="5"/>
          </p:nvPr>
        </p:nvSpPr>
        <p:spPr>
          <a:ln/>
        </p:spPr>
        <p:txBody>
          <a:bodyPr/>
          <a:lstStyle/>
          <a:p>
            <a:fld id="{98754DDC-385E-42E5-8BD0-B249C7D68E05}" type="slidenum">
              <a:rPr lang="en-US" altLang="en-US"/>
              <a:pPr/>
              <a:t>18</a:t>
            </a:fld>
            <a:endParaRPr lang="en-US" altLang="en-US"/>
          </a:p>
        </p:txBody>
      </p:sp>
      <p:sp>
        <p:nvSpPr>
          <p:cNvPr id="183298" name="Rectangle 2">
            <a:extLst>
              <a:ext uri="{FF2B5EF4-FFF2-40B4-BE49-F238E27FC236}">
                <a16:creationId xmlns:a16="http://schemas.microsoft.com/office/drawing/2014/main" id="{A3B070CF-78E3-0612-FC1D-03C1F1E24407}"/>
              </a:ext>
            </a:extLst>
          </p:cNvPr>
          <p:cNvSpPr>
            <a:spLocks noRot="1" noChangeArrowheads="1" noTextEdit="1"/>
          </p:cNvSpPr>
          <p:nvPr>
            <p:ph type="sldImg"/>
          </p:nvPr>
        </p:nvSpPr>
        <p:spPr>
          <a:ln/>
        </p:spPr>
      </p:sp>
      <p:sp>
        <p:nvSpPr>
          <p:cNvPr id="183299" name="Rectangle 3">
            <a:extLst>
              <a:ext uri="{FF2B5EF4-FFF2-40B4-BE49-F238E27FC236}">
                <a16:creationId xmlns:a16="http://schemas.microsoft.com/office/drawing/2014/main" id="{136480DA-2DD9-9B42-2351-8E6476773E9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47318C-1A1B-8386-33CB-2F9672AD2890}"/>
              </a:ext>
            </a:extLst>
          </p:cNvPr>
          <p:cNvSpPr>
            <a:spLocks noGrp="1" noChangeArrowheads="1"/>
          </p:cNvSpPr>
          <p:nvPr>
            <p:ph type="sldNum" sz="quarter" idx="5"/>
          </p:nvPr>
        </p:nvSpPr>
        <p:spPr>
          <a:ln/>
        </p:spPr>
        <p:txBody>
          <a:bodyPr/>
          <a:lstStyle/>
          <a:p>
            <a:fld id="{337406DC-E9B9-4A81-9028-A2C08F8CC547}" type="slidenum">
              <a:rPr lang="en-US" altLang="en-US"/>
              <a:pPr/>
              <a:t>19</a:t>
            </a:fld>
            <a:endParaRPr lang="en-US" altLang="en-US"/>
          </a:p>
        </p:txBody>
      </p:sp>
      <p:sp>
        <p:nvSpPr>
          <p:cNvPr id="185346" name="Rectangle 2">
            <a:extLst>
              <a:ext uri="{FF2B5EF4-FFF2-40B4-BE49-F238E27FC236}">
                <a16:creationId xmlns:a16="http://schemas.microsoft.com/office/drawing/2014/main" id="{88BA63A8-2D74-F4A6-DFA7-914ADD477E56}"/>
              </a:ext>
            </a:extLst>
          </p:cNvPr>
          <p:cNvSpPr>
            <a:spLocks noRot="1" noChangeArrowheads="1" noTextEdit="1"/>
          </p:cNvSpPr>
          <p:nvPr>
            <p:ph type="sldImg"/>
          </p:nvPr>
        </p:nvSpPr>
        <p:spPr>
          <a:xfrm>
            <a:off x="1144588" y="685800"/>
            <a:ext cx="4572000" cy="3429000"/>
          </a:xfrm>
          <a:ln/>
        </p:spPr>
      </p:sp>
      <p:sp>
        <p:nvSpPr>
          <p:cNvPr id="185347" name="Rectangle 3">
            <a:extLst>
              <a:ext uri="{FF2B5EF4-FFF2-40B4-BE49-F238E27FC236}">
                <a16:creationId xmlns:a16="http://schemas.microsoft.com/office/drawing/2014/main" id="{22766D01-5C6D-935F-A4F5-33DB3588CEE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AF01277-544B-F341-27CC-F730CE0BF5F0}"/>
              </a:ext>
            </a:extLst>
          </p:cNvPr>
          <p:cNvSpPr>
            <a:spLocks noGrp="1" noChangeArrowheads="1"/>
          </p:cNvSpPr>
          <p:nvPr>
            <p:ph type="sldNum" sz="quarter" idx="5"/>
          </p:nvPr>
        </p:nvSpPr>
        <p:spPr>
          <a:ln/>
        </p:spPr>
        <p:txBody>
          <a:bodyPr/>
          <a:lstStyle/>
          <a:p>
            <a:fld id="{BADB8EB0-BBD3-4C1F-B06F-98FABEDB4098}" type="slidenum">
              <a:rPr lang="en-US" altLang="en-US"/>
              <a:pPr/>
              <a:t>2</a:t>
            </a:fld>
            <a:endParaRPr lang="en-US" altLang="en-US"/>
          </a:p>
        </p:txBody>
      </p:sp>
      <p:sp>
        <p:nvSpPr>
          <p:cNvPr id="216066" name="Rectangle 2">
            <a:extLst>
              <a:ext uri="{FF2B5EF4-FFF2-40B4-BE49-F238E27FC236}">
                <a16:creationId xmlns:a16="http://schemas.microsoft.com/office/drawing/2014/main" id="{DEA96E18-BD15-87FE-F841-B10A2DCFC2B4}"/>
              </a:ext>
            </a:extLst>
          </p:cNvPr>
          <p:cNvSpPr>
            <a:spLocks noRot="1" noChangeArrowheads="1" noTextEdit="1"/>
          </p:cNvSpPr>
          <p:nvPr>
            <p:ph type="sldImg"/>
          </p:nvPr>
        </p:nvSpPr>
        <p:spPr>
          <a:xfrm>
            <a:off x="1144588" y="685800"/>
            <a:ext cx="4572000" cy="3429000"/>
          </a:xfrm>
          <a:ln/>
        </p:spPr>
      </p:sp>
      <p:sp>
        <p:nvSpPr>
          <p:cNvPr id="216067" name="Rectangle 3">
            <a:extLst>
              <a:ext uri="{FF2B5EF4-FFF2-40B4-BE49-F238E27FC236}">
                <a16:creationId xmlns:a16="http://schemas.microsoft.com/office/drawing/2014/main" id="{0708A16A-4531-57D6-BEA1-0EB1924AAAE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08CA2B4-7E2B-6C4D-4572-9CFA5B9B4D85}"/>
              </a:ext>
            </a:extLst>
          </p:cNvPr>
          <p:cNvSpPr>
            <a:spLocks noGrp="1" noChangeArrowheads="1"/>
          </p:cNvSpPr>
          <p:nvPr>
            <p:ph type="sldNum" sz="quarter" idx="5"/>
          </p:nvPr>
        </p:nvSpPr>
        <p:spPr>
          <a:ln/>
        </p:spPr>
        <p:txBody>
          <a:bodyPr/>
          <a:lstStyle/>
          <a:p>
            <a:fld id="{467E1F43-7E7A-44DC-9211-D414F8895D99}" type="slidenum">
              <a:rPr lang="en-US" altLang="en-US"/>
              <a:pPr/>
              <a:t>20</a:t>
            </a:fld>
            <a:endParaRPr lang="en-US" altLang="en-US"/>
          </a:p>
        </p:txBody>
      </p:sp>
      <p:sp>
        <p:nvSpPr>
          <p:cNvPr id="203778" name="Rectangle 2">
            <a:extLst>
              <a:ext uri="{FF2B5EF4-FFF2-40B4-BE49-F238E27FC236}">
                <a16:creationId xmlns:a16="http://schemas.microsoft.com/office/drawing/2014/main" id="{59474376-7799-7F9C-D2E5-15B18A0DADEE}"/>
              </a:ext>
            </a:extLst>
          </p:cNvPr>
          <p:cNvSpPr>
            <a:spLocks noRot="1" noChangeArrowheads="1" noTextEdit="1"/>
          </p:cNvSpPr>
          <p:nvPr>
            <p:ph type="sldImg"/>
          </p:nvPr>
        </p:nvSpPr>
        <p:spPr>
          <a:xfrm>
            <a:off x="1144588" y="685800"/>
            <a:ext cx="4572000" cy="3429000"/>
          </a:xfrm>
          <a:ln/>
        </p:spPr>
      </p:sp>
      <p:sp>
        <p:nvSpPr>
          <p:cNvPr id="203779" name="Rectangle 3">
            <a:extLst>
              <a:ext uri="{FF2B5EF4-FFF2-40B4-BE49-F238E27FC236}">
                <a16:creationId xmlns:a16="http://schemas.microsoft.com/office/drawing/2014/main" id="{E417A922-94A3-B01E-4EDC-138CE94B5DD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54F5BFC-F0BE-D2F3-7348-DDE77C8ADC73}"/>
              </a:ext>
            </a:extLst>
          </p:cNvPr>
          <p:cNvSpPr>
            <a:spLocks noGrp="1" noChangeArrowheads="1"/>
          </p:cNvSpPr>
          <p:nvPr>
            <p:ph type="sldNum" sz="quarter" idx="5"/>
          </p:nvPr>
        </p:nvSpPr>
        <p:spPr>
          <a:ln/>
        </p:spPr>
        <p:txBody>
          <a:bodyPr/>
          <a:lstStyle/>
          <a:p>
            <a:fld id="{22046B38-9165-4668-A594-10345FC2BC9D}" type="slidenum">
              <a:rPr lang="en-US" altLang="en-US"/>
              <a:pPr/>
              <a:t>21</a:t>
            </a:fld>
            <a:endParaRPr lang="en-US" altLang="en-US"/>
          </a:p>
        </p:txBody>
      </p:sp>
      <p:sp>
        <p:nvSpPr>
          <p:cNvPr id="205826" name="Rectangle 2">
            <a:extLst>
              <a:ext uri="{FF2B5EF4-FFF2-40B4-BE49-F238E27FC236}">
                <a16:creationId xmlns:a16="http://schemas.microsoft.com/office/drawing/2014/main" id="{2652A994-AF05-7563-BCA4-2189E671B258}"/>
              </a:ext>
            </a:extLst>
          </p:cNvPr>
          <p:cNvSpPr>
            <a:spLocks noRot="1" noChangeAspect="1" noChangeArrowheads="1" noTextEdit="1"/>
          </p:cNvSpPr>
          <p:nvPr>
            <p:ph type="sldImg"/>
          </p:nvPr>
        </p:nvSpPr>
        <p:spPr>
          <a:xfrm>
            <a:off x="95250" y="0"/>
            <a:ext cx="6773863" cy="5080000"/>
          </a:xfrm>
          <a:ln cap="flat" algn="ctr"/>
        </p:spPr>
      </p:sp>
      <p:sp>
        <p:nvSpPr>
          <p:cNvPr id="205827" name="Rectangle 3">
            <a:extLst>
              <a:ext uri="{FF2B5EF4-FFF2-40B4-BE49-F238E27FC236}">
                <a16:creationId xmlns:a16="http://schemas.microsoft.com/office/drawing/2014/main" id="{B925C6AD-90B0-B44C-FC48-1BAED516A1B6}"/>
              </a:ext>
            </a:extLst>
          </p:cNvPr>
          <p:cNvSpPr>
            <a:spLocks noGrp="1" noChangeAspect="1" noChangeArrowheads="1"/>
          </p:cNvSpPr>
          <p:nvPr>
            <p:ph type="body" idx="1"/>
          </p:nvPr>
        </p:nvSpPr>
        <p:spPr>
          <a:xfrm>
            <a:off x="112713" y="4745038"/>
            <a:ext cx="6742112" cy="4043362"/>
          </a:xfrm>
          <a:solidFill>
            <a:schemeClr val="bg1"/>
          </a:solidFill>
          <a:ln w="6350" cap="flat" algn="ctr">
            <a:solidFill>
              <a:srgbClr val="292929"/>
            </a:solidFill>
            <a:miter lim="800000"/>
            <a:headEnd/>
            <a:tailEnd/>
          </a:ln>
        </p:spPr>
        <p:txBody>
          <a:bodyPr lIns="91412" tIns="45707" rIns="91412" bIns="45707"/>
          <a:lstStyle/>
          <a:p>
            <a:endParaRPr lang="en-US" altLang="en-US"/>
          </a:p>
          <a:p>
            <a:r>
              <a:rPr lang="en-US" altLang="en-US"/>
              <a:t>Main Point</a:t>
            </a:r>
          </a:p>
          <a:p>
            <a:pPr lvl="1"/>
            <a:r>
              <a:rPr lang="en-US" altLang="en-US"/>
              <a:t>Here’s a concrete example of an access control problem to ensure that everyone understands what access control means.</a:t>
            </a:r>
          </a:p>
          <a:p>
            <a:r>
              <a:rPr lang="en-US" altLang="en-US"/>
              <a:t>Teaching Points</a:t>
            </a:r>
          </a:p>
          <a:p>
            <a:pPr lvl="1"/>
            <a:r>
              <a:rPr lang="en-US" altLang="en-US"/>
              <a:t>In this example, the attacker is simply manipulating the account id on the URL. The application should be getting the user’s account from a trustworthy source, not the user’s request.</a:t>
            </a:r>
          </a:p>
          <a:p>
            <a:pPr lvl="1"/>
            <a:r>
              <a:rPr lang="en-US" altLang="en-US"/>
              <a:t>There are many variations of this kind of attack. Many times they are not this obvious, relying on a hidden field, cookie, or header to make the access control decision. But the root cause is the same – never rely on anything from the user when making an access control decision.</a:t>
            </a:r>
          </a:p>
          <a:p>
            <a:r>
              <a:rPr lang="en-US" altLang="en-US"/>
              <a:t>Examples, Demonstrations, Stories</a:t>
            </a:r>
          </a:p>
          <a:p>
            <a:pPr lvl="1"/>
            <a:r>
              <a:rPr lang="en-US" altLang="en-US"/>
              <a:t> A healthcare application that processes xray and other medical imagery recently had this issue. They set a cookie called “privLevel” and used it to determine which functions to display.  When we changed it from 4 to 10, we were given an administrator menu and could access many powerful unauthorized functions.</a:t>
            </a:r>
          </a:p>
          <a:p>
            <a:pPr lvl="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7CA1003-191D-F40E-5DE4-FC0936CCEFC7}"/>
              </a:ext>
            </a:extLst>
          </p:cNvPr>
          <p:cNvSpPr>
            <a:spLocks noGrp="1" noChangeArrowheads="1"/>
          </p:cNvSpPr>
          <p:nvPr>
            <p:ph type="sldNum" sz="quarter" idx="5"/>
          </p:nvPr>
        </p:nvSpPr>
        <p:spPr>
          <a:ln/>
        </p:spPr>
        <p:txBody>
          <a:bodyPr/>
          <a:lstStyle/>
          <a:p>
            <a:fld id="{C097BE34-ECF3-4E4E-A125-25CD9EC02B20}" type="slidenum">
              <a:rPr lang="en-US" altLang="en-US"/>
              <a:pPr/>
              <a:t>22</a:t>
            </a:fld>
            <a:endParaRPr lang="en-US" altLang="en-US"/>
          </a:p>
        </p:txBody>
      </p:sp>
      <p:sp>
        <p:nvSpPr>
          <p:cNvPr id="207874" name="Rectangle 2">
            <a:extLst>
              <a:ext uri="{FF2B5EF4-FFF2-40B4-BE49-F238E27FC236}">
                <a16:creationId xmlns:a16="http://schemas.microsoft.com/office/drawing/2014/main" id="{3D268B20-D7FC-27FE-5FD1-B448AE19F895}"/>
              </a:ext>
            </a:extLst>
          </p:cNvPr>
          <p:cNvSpPr>
            <a:spLocks noRot="1" noChangeAspect="1" noChangeArrowheads="1" noTextEdit="1"/>
          </p:cNvSpPr>
          <p:nvPr>
            <p:ph type="sldImg"/>
          </p:nvPr>
        </p:nvSpPr>
        <p:spPr>
          <a:xfrm>
            <a:off x="95250" y="0"/>
            <a:ext cx="6773863" cy="5080000"/>
          </a:xfrm>
          <a:ln cap="flat" algn="ctr"/>
        </p:spPr>
      </p:sp>
      <p:sp>
        <p:nvSpPr>
          <p:cNvPr id="207875" name="Rectangle 3">
            <a:extLst>
              <a:ext uri="{FF2B5EF4-FFF2-40B4-BE49-F238E27FC236}">
                <a16:creationId xmlns:a16="http://schemas.microsoft.com/office/drawing/2014/main" id="{122698F0-7D29-E7DD-C6A0-B1C85DD7BFA1}"/>
              </a:ext>
            </a:extLst>
          </p:cNvPr>
          <p:cNvSpPr>
            <a:spLocks noGrp="1" noChangeAspect="1" noChangeArrowheads="1"/>
          </p:cNvSpPr>
          <p:nvPr>
            <p:ph type="body" idx="1"/>
          </p:nvPr>
        </p:nvSpPr>
        <p:spPr>
          <a:xfrm>
            <a:off x="112713" y="4745038"/>
            <a:ext cx="6742112" cy="4043362"/>
          </a:xfrm>
          <a:solidFill>
            <a:schemeClr val="bg1"/>
          </a:solidFill>
          <a:ln w="6350" cap="flat" algn="ctr">
            <a:solidFill>
              <a:srgbClr val="292929"/>
            </a:solidFill>
            <a:miter lim="800000"/>
            <a:headEnd/>
            <a:tailEnd/>
          </a:ln>
        </p:spPr>
        <p:txBody>
          <a:bodyPr lIns="91411" tIns="45707" rIns="91411" bIns="45707"/>
          <a:lstStyle/>
          <a:p>
            <a:r>
              <a:rPr lang="en-US" altLang="en-US"/>
              <a:t>Main Point</a:t>
            </a:r>
          </a:p>
          <a:p>
            <a:pPr lvl="1"/>
            <a:r>
              <a:rPr lang="en-US" altLang="en-US"/>
              <a:t>CSRF is essentially an attack that essentially allows the attacker to drive your (the victim’s) browser. Wouldn’t that be bad? Of course. Its REALLY bad.</a:t>
            </a:r>
          </a:p>
          <a:p>
            <a:r>
              <a:rPr lang="en-US" altLang="en-US"/>
              <a:t>Teaching Points</a:t>
            </a:r>
          </a:p>
          <a:p>
            <a:pPr lvl="1"/>
            <a:r>
              <a:rPr lang="en-US" altLang="en-US"/>
              <a:t>CSRF attacks primarily target functions that cause state to change on the application. I.e., modify or delete something, initiate a transaction, etc.</a:t>
            </a:r>
          </a:p>
          <a:p>
            <a:pPr lvl="1"/>
            <a:r>
              <a:rPr lang="en-US" altLang="en-US"/>
              <a:t>However, CSRF attacks can simply be used to access sensitive data, and then transfer that sensitive data to the attacker.</a:t>
            </a:r>
          </a:p>
          <a:p>
            <a:r>
              <a:rPr lang="en-US" altLang="en-US"/>
              <a:t>Examples, Demonstrations, Stories</a:t>
            </a:r>
          </a:p>
          <a:p>
            <a:pPr lvl="1"/>
            <a:r>
              <a:rPr lang="en-US" altLang="en-US"/>
              <a:t> </a:t>
            </a:r>
          </a:p>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55ADE8E-800D-E2F9-64E4-7AFF04CB6987}"/>
              </a:ext>
            </a:extLst>
          </p:cNvPr>
          <p:cNvSpPr>
            <a:spLocks noGrp="1" noChangeArrowheads="1"/>
          </p:cNvSpPr>
          <p:nvPr>
            <p:ph type="sldNum" sz="quarter" idx="5"/>
          </p:nvPr>
        </p:nvSpPr>
        <p:spPr>
          <a:ln/>
        </p:spPr>
        <p:txBody>
          <a:bodyPr/>
          <a:lstStyle/>
          <a:p>
            <a:fld id="{1D2BD5B6-BA44-4681-9AA3-73FC952E1B7B}" type="slidenum">
              <a:rPr lang="en-US" altLang="en-US"/>
              <a:pPr/>
              <a:t>23</a:t>
            </a:fld>
            <a:endParaRPr lang="en-US" altLang="en-US"/>
          </a:p>
        </p:txBody>
      </p:sp>
      <p:sp>
        <p:nvSpPr>
          <p:cNvPr id="209922" name="Rectangle 2">
            <a:extLst>
              <a:ext uri="{FF2B5EF4-FFF2-40B4-BE49-F238E27FC236}">
                <a16:creationId xmlns:a16="http://schemas.microsoft.com/office/drawing/2014/main" id="{EA2F6AD9-F875-CD8C-D5EE-EA7900A2A838}"/>
              </a:ext>
            </a:extLst>
          </p:cNvPr>
          <p:cNvSpPr>
            <a:spLocks noRot="1" noChangeArrowheads="1" noTextEdit="1"/>
          </p:cNvSpPr>
          <p:nvPr>
            <p:ph type="sldImg"/>
          </p:nvPr>
        </p:nvSpPr>
        <p:spPr>
          <a:xfrm>
            <a:off x="96838" y="0"/>
            <a:ext cx="6773862" cy="5080000"/>
          </a:xfrm>
          <a:ln/>
        </p:spPr>
      </p:sp>
      <p:sp>
        <p:nvSpPr>
          <p:cNvPr id="209923" name="Rectangle 3">
            <a:extLst>
              <a:ext uri="{FF2B5EF4-FFF2-40B4-BE49-F238E27FC236}">
                <a16:creationId xmlns:a16="http://schemas.microsoft.com/office/drawing/2014/main" id="{CEE7973C-83C3-8AF9-36A0-2130CC7C823B}"/>
              </a:ext>
            </a:extLst>
          </p:cNvPr>
          <p:cNvSpPr>
            <a:spLocks noGrp="1" noChangeArrowheads="1"/>
          </p:cNvSpPr>
          <p:nvPr>
            <p:ph type="body" idx="1"/>
          </p:nvPr>
        </p:nvSpPr>
        <p:spPr>
          <a:xfrm>
            <a:off x="112713" y="4745038"/>
            <a:ext cx="6742112" cy="4043362"/>
          </a:xfrm>
        </p:spPr>
        <p:txBody>
          <a:bodyPr/>
          <a:lstStyle/>
          <a:p>
            <a:r>
              <a:rPr lang="en-US" altLang="en-US"/>
              <a:t>Main Point</a:t>
            </a:r>
          </a:p>
          <a:p>
            <a:pPr lvl="1"/>
            <a:r>
              <a:rPr lang="en-US" altLang="en-US"/>
              <a:t>This is how a CSRF attack works.</a:t>
            </a:r>
          </a:p>
          <a:p>
            <a:r>
              <a:rPr lang="en-US" altLang="en-US"/>
              <a:t>Teaching Points</a:t>
            </a:r>
          </a:p>
          <a:p>
            <a:pPr lvl="1"/>
            <a:r>
              <a:rPr lang="en-US" altLang="en-US"/>
              <a:t>1. Attacker lures victim to read some malicious content (in web site or e-mail)</a:t>
            </a:r>
          </a:p>
          <a:p>
            <a:pPr lvl="1"/>
            <a:r>
              <a:rPr lang="en-US" altLang="en-US"/>
              <a:t>2. Malicious request automatically sent to vulnerable site (if in IMG tag or something similar), or user might actually click on or submit something to initiate the request (i.e., phishing like attack).</a:t>
            </a:r>
          </a:p>
          <a:p>
            <a:pPr lvl="1"/>
            <a:r>
              <a:rPr lang="en-US" altLang="en-US"/>
              <a:t>3. IF THE CONDITIONS ARE RIGHT, then the malicious request will include the victim’s credentials when sent to the vulnerable site. If it works, the unauthorized transaction will be accepted, or the unauthorized request will return sensitive data to the attacker.</a:t>
            </a:r>
          </a:p>
          <a:p>
            <a:pPr lvl="1"/>
            <a:r>
              <a:rPr lang="en-US" altLang="en-US"/>
              <a:t>4. Regardless of success or failure of the attack, the attack itself is typically completely invisible to the potential victim.</a:t>
            </a:r>
          </a:p>
          <a:p>
            <a:r>
              <a:rPr lang="en-US" altLang="en-US"/>
              <a:t>Examples, Demonstrations, Stories</a:t>
            </a:r>
          </a:p>
          <a:p>
            <a:pPr lvl="1"/>
            <a:r>
              <a:rPr lang="en-US" altLang="en-US"/>
              <a:t> </a:t>
            </a:r>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1EDD604-355D-CEC7-C33A-46FA824F1CCF}"/>
              </a:ext>
            </a:extLst>
          </p:cNvPr>
          <p:cNvSpPr>
            <a:spLocks noGrp="1" noChangeArrowheads="1"/>
          </p:cNvSpPr>
          <p:nvPr>
            <p:ph type="sldNum" sz="quarter" idx="5"/>
          </p:nvPr>
        </p:nvSpPr>
        <p:spPr>
          <a:ln/>
        </p:spPr>
        <p:txBody>
          <a:bodyPr/>
          <a:lstStyle/>
          <a:p>
            <a:fld id="{ACE69D17-6437-43D6-86F8-55038CB974E0}" type="slidenum">
              <a:rPr lang="en-US" altLang="en-US"/>
              <a:pPr/>
              <a:t>24</a:t>
            </a:fld>
            <a:endParaRPr lang="en-US" altLang="en-US"/>
          </a:p>
        </p:txBody>
      </p:sp>
      <p:sp>
        <p:nvSpPr>
          <p:cNvPr id="187394" name="Rectangle 2">
            <a:extLst>
              <a:ext uri="{FF2B5EF4-FFF2-40B4-BE49-F238E27FC236}">
                <a16:creationId xmlns:a16="http://schemas.microsoft.com/office/drawing/2014/main" id="{AD480D31-722B-65C5-4DB9-2ABFEA1892E1}"/>
              </a:ext>
            </a:extLst>
          </p:cNvPr>
          <p:cNvSpPr>
            <a:spLocks noRot="1" noChangeArrowheads="1" noTextEdit="1"/>
          </p:cNvSpPr>
          <p:nvPr>
            <p:ph type="sldImg"/>
          </p:nvPr>
        </p:nvSpPr>
        <p:spPr>
          <a:xfrm>
            <a:off x="1144588" y="685800"/>
            <a:ext cx="4572000" cy="3429000"/>
          </a:xfrm>
          <a:ln/>
        </p:spPr>
      </p:sp>
      <p:sp>
        <p:nvSpPr>
          <p:cNvPr id="187395" name="Rectangle 3">
            <a:extLst>
              <a:ext uri="{FF2B5EF4-FFF2-40B4-BE49-F238E27FC236}">
                <a16:creationId xmlns:a16="http://schemas.microsoft.com/office/drawing/2014/main" id="{9F30196D-F9C0-B38C-464E-4F2C8909FFF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F656C2A-9D74-924B-DF59-86FD330AFEB1}"/>
              </a:ext>
            </a:extLst>
          </p:cNvPr>
          <p:cNvSpPr>
            <a:spLocks noGrp="1" noChangeArrowheads="1"/>
          </p:cNvSpPr>
          <p:nvPr>
            <p:ph type="sldNum" sz="quarter" idx="5"/>
          </p:nvPr>
        </p:nvSpPr>
        <p:spPr>
          <a:ln/>
        </p:spPr>
        <p:txBody>
          <a:bodyPr/>
          <a:lstStyle/>
          <a:p>
            <a:fld id="{46F221E0-60B8-4C03-A243-E921477416EE}" type="slidenum">
              <a:rPr lang="en-US" altLang="en-US"/>
              <a:pPr/>
              <a:t>25</a:t>
            </a:fld>
            <a:endParaRPr lang="en-US" altLang="en-US"/>
          </a:p>
        </p:txBody>
      </p:sp>
      <p:sp>
        <p:nvSpPr>
          <p:cNvPr id="189442" name="Rectangle 2">
            <a:extLst>
              <a:ext uri="{FF2B5EF4-FFF2-40B4-BE49-F238E27FC236}">
                <a16:creationId xmlns:a16="http://schemas.microsoft.com/office/drawing/2014/main" id="{E4294F11-DAFF-0CFA-475E-030ECF946AB3}"/>
              </a:ext>
            </a:extLst>
          </p:cNvPr>
          <p:cNvSpPr>
            <a:spLocks noRot="1" noChangeArrowheads="1" noTextEdit="1"/>
          </p:cNvSpPr>
          <p:nvPr>
            <p:ph type="sldImg"/>
          </p:nvPr>
        </p:nvSpPr>
        <p:spPr>
          <a:xfrm>
            <a:off x="1144588" y="685800"/>
            <a:ext cx="4572000" cy="3429000"/>
          </a:xfrm>
          <a:ln/>
        </p:spPr>
      </p:sp>
      <p:sp>
        <p:nvSpPr>
          <p:cNvPr id="189443" name="Rectangle 3">
            <a:extLst>
              <a:ext uri="{FF2B5EF4-FFF2-40B4-BE49-F238E27FC236}">
                <a16:creationId xmlns:a16="http://schemas.microsoft.com/office/drawing/2014/main" id="{E575E71F-1631-30E6-A545-B8E240440D1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C9F7832-3370-DCA7-C929-75435413C677}"/>
              </a:ext>
            </a:extLst>
          </p:cNvPr>
          <p:cNvSpPr>
            <a:spLocks noGrp="1" noChangeArrowheads="1"/>
          </p:cNvSpPr>
          <p:nvPr>
            <p:ph type="sldNum" sz="quarter" idx="5"/>
          </p:nvPr>
        </p:nvSpPr>
        <p:spPr>
          <a:ln/>
        </p:spPr>
        <p:txBody>
          <a:bodyPr/>
          <a:lstStyle/>
          <a:p>
            <a:fld id="{1D3B7C69-1B7D-476A-966E-F7C86689FD9C}" type="slidenum">
              <a:rPr lang="en-US" altLang="en-US"/>
              <a:pPr/>
              <a:t>26</a:t>
            </a:fld>
            <a:endParaRPr lang="en-US" altLang="en-US"/>
          </a:p>
        </p:txBody>
      </p:sp>
      <p:sp>
        <p:nvSpPr>
          <p:cNvPr id="191490" name="Rectangle 2">
            <a:extLst>
              <a:ext uri="{FF2B5EF4-FFF2-40B4-BE49-F238E27FC236}">
                <a16:creationId xmlns:a16="http://schemas.microsoft.com/office/drawing/2014/main" id="{D82BD852-1270-6737-8772-4C6BF6D9AF9E}"/>
              </a:ext>
            </a:extLst>
          </p:cNvPr>
          <p:cNvSpPr>
            <a:spLocks noRot="1" noChangeArrowheads="1" noTextEdit="1"/>
          </p:cNvSpPr>
          <p:nvPr>
            <p:ph type="sldImg"/>
          </p:nvPr>
        </p:nvSpPr>
        <p:spPr>
          <a:xfrm>
            <a:off x="1144588" y="685800"/>
            <a:ext cx="4572000" cy="3429000"/>
          </a:xfrm>
          <a:ln/>
        </p:spPr>
      </p:sp>
      <p:sp>
        <p:nvSpPr>
          <p:cNvPr id="191491" name="Rectangle 3">
            <a:extLst>
              <a:ext uri="{FF2B5EF4-FFF2-40B4-BE49-F238E27FC236}">
                <a16:creationId xmlns:a16="http://schemas.microsoft.com/office/drawing/2014/main" id="{298EC6FA-E7B5-D77E-9B8E-074C0E40EED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5CD0A9-3DCB-6F40-8E2C-B95516E54624}"/>
              </a:ext>
            </a:extLst>
          </p:cNvPr>
          <p:cNvSpPr>
            <a:spLocks noGrp="1" noChangeArrowheads="1"/>
          </p:cNvSpPr>
          <p:nvPr>
            <p:ph type="sldNum" sz="quarter" idx="5"/>
          </p:nvPr>
        </p:nvSpPr>
        <p:spPr>
          <a:ln/>
        </p:spPr>
        <p:txBody>
          <a:bodyPr/>
          <a:lstStyle/>
          <a:p>
            <a:fld id="{6B3CF881-FF93-44C8-8AF8-42F3BB1F4839}" type="slidenum">
              <a:rPr lang="en-US" altLang="en-US"/>
              <a:pPr/>
              <a:t>27</a:t>
            </a:fld>
            <a:endParaRPr lang="en-US" altLang="en-US"/>
          </a:p>
        </p:txBody>
      </p:sp>
      <p:sp>
        <p:nvSpPr>
          <p:cNvPr id="193538" name="Rectangle 2">
            <a:extLst>
              <a:ext uri="{FF2B5EF4-FFF2-40B4-BE49-F238E27FC236}">
                <a16:creationId xmlns:a16="http://schemas.microsoft.com/office/drawing/2014/main" id="{F38C4E74-8B19-8A25-B8F1-64BF987344EA}"/>
              </a:ext>
            </a:extLst>
          </p:cNvPr>
          <p:cNvSpPr>
            <a:spLocks noRot="1" noChangeArrowheads="1" noTextEdit="1"/>
          </p:cNvSpPr>
          <p:nvPr>
            <p:ph type="sldImg"/>
          </p:nvPr>
        </p:nvSpPr>
        <p:spPr>
          <a:xfrm>
            <a:off x="1144588" y="685800"/>
            <a:ext cx="4572000" cy="3429000"/>
          </a:xfrm>
          <a:ln/>
        </p:spPr>
      </p:sp>
      <p:sp>
        <p:nvSpPr>
          <p:cNvPr id="193539" name="Rectangle 3">
            <a:extLst>
              <a:ext uri="{FF2B5EF4-FFF2-40B4-BE49-F238E27FC236}">
                <a16:creationId xmlns:a16="http://schemas.microsoft.com/office/drawing/2014/main" id="{EB9E0A9E-9713-56C2-9A65-7DCAFB15D8B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687193-87A8-6459-DD6D-40F50CC7A98E}"/>
              </a:ext>
            </a:extLst>
          </p:cNvPr>
          <p:cNvSpPr>
            <a:spLocks noGrp="1" noChangeArrowheads="1"/>
          </p:cNvSpPr>
          <p:nvPr>
            <p:ph type="sldNum" sz="quarter" idx="5"/>
          </p:nvPr>
        </p:nvSpPr>
        <p:spPr>
          <a:ln/>
        </p:spPr>
        <p:txBody>
          <a:bodyPr/>
          <a:lstStyle/>
          <a:p>
            <a:fld id="{B07B3020-EB42-42B4-B379-533B39AB0F35}" type="slidenum">
              <a:rPr lang="en-US" altLang="en-US"/>
              <a:pPr/>
              <a:t>28</a:t>
            </a:fld>
            <a:endParaRPr lang="en-US" altLang="en-US"/>
          </a:p>
        </p:txBody>
      </p:sp>
      <p:sp>
        <p:nvSpPr>
          <p:cNvPr id="199682" name="Rectangle 2">
            <a:extLst>
              <a:ext uri="{FF2B5EF4-FFF2-40B4-BE49-F238E27FC236}">
                <a16:creationId xmlns:a16="http://schemas.microsoft.com/office/drawing/2014/main" id="{80AD248C-6F50-D7EA-C24D-0612FB3D7969}"/>
              </a:ext>
            </a:extLst>
          </p:cNvPr>
          <p:cNvSpPr>
            <a:spLocks noRot="1" noChangeArrowheads="1" noTextEdit="1"/>
          </p:cNvSpPr>
          <p:nvPr>
            <p:ph type="sldImg"/>
          </p:nvPr>
        </p:nvSpPr>
        <p:spPr>
          <a:xfrm>
            <a:off x="1144588" y="685800"/>
            <a:ext cx="4572000" cy="3429000"/>
          </a:xfrm>
          <a:ln/>
        </p:spPr>
      </p:sp>
      <p:sp>
        <p:nvSpPr>
          <p:cNvPr id="199683" name="Rectangle 3">
            <a:extLst>
              <a:ext uri="{FF2B5EF4-FFF2-40B4-BE49-F238E27FC236}">
                <a16:creationId xmlns:a16="http://schemas.microsoft.com/office/drawing/2014/main" id="{C81149B5-8640-A761-301B-DCFFD926865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AD05E96-B3F6-1A73-035A-A237D131674A}"/>
              </a:ext>
            </a:extLst>
          </p:cNvPr>
          <p:cNvSpPr>
            <a:spLocks noGrp="1" noChangeArrowheads="1"/>
          </p:cNvSpPr>
          <p:nvPr>
            <p:ph type="sldNum" sz="quarter" idx="5"/>
          </p:nvPr>
        </p:nvSpPr>
        <p:spPr>
          <a:ln/>
        </p:spPr>
        <p:txBody>
          <a:bodyPr/>
          <a:lstStyle/>
          <a:p>
            <a:fld id="{0F73ED2B-8096-4D51-A6AD-82E816477A7B}" type="slidenum">
              <a:rPr lang="en-US" altLang="en-US"/>
              <a:pPr/>
              <a:t>29</a:t>
            </a:fld>
            <a:endParaRPr lang="en-US" altLang="en-US"/>
          </a:p>
        </p:txBody>
      </p:sp>
      <p:sp>
        <p:nvSpPr>
          <p:cNvPr id="201730" name="Rectangle 2">
            <a:extLst>
              <a:ext uri="{FF2B5EF4-FFF2-40B4-BE49-F238E27FC236}">
                <a16:creationId xmlns:a16="http://schemas.microsoft.com/office/drawing/2014/main" id="{BA9EB597-1144-3C40-B6F5-7163615CAF05}"/>
              </a:ext>
            </a:extLst>
          </p:cNvPr>
          <p:cNvSpPr>
            <a:spLocks noRot="1" noChangeArrowheads="1" noTextEdit="1"/>
          </p:cNvSpPr>
          <p:nvPr>
            <p:ph type="sldImg"/>
          </p:nvPr>
        </p:nvSpPr>
        <p:spPr>
          <a:xfrm>
            <a:off x="1144588" y="685800"/>
            <a:ext cx="4572000" cy="3429000"/>
          </a:xfrm>
          <a:ln/>
        </p:spPr>
      </p:sp>
      <p:sp>
        <p:nvSpPr>
          <p:cNvPr id="201731" name="Rectangle 3">
            <a:extLst>
              <a:ext uri="{FF2B5EF4-FFF2-40B4-BE49-F238E27FC236}">
                <a16:creationId xmlns:a16="http://schemas.microsoft.com/office/drawing/2014/main" id="{001CFBB9-13DA-95BE-087D-F68F63F1487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2ABF625-1C23-E8AB-3CB3-D9595B48F93B}"/>
              </a:ext>
            </a:extLst>
          </p:cNvPr>
          <p:cNvSpPr>
            <a:spLocks noGrp="1" noChangeArrowheads="1"/>
          </p:cNvSpPr>
          <p:nvPr>
            <p:ph type="sldNum" sz="quarter" idx="5"/>
          </p:nvPr>
        </p:nvSpPr>
        <p:spPr>
          <a:ln/>
        </p:spPr>
        <p:txBody>
          <a:bodyPr/>
          <a:lstStyle/>
          <a:p>
            <a:fld id="{915E78AE-7545-413B-97F7-9103444E9313}" type="slidenum">
              <a:rPr lang="en-US" altLang="en-US"/>
              <a:pPr/>
              <a:t>3</a:t>
            </a:fld>
            <a:endParaRPr lang="en-US" altLang="en-US"/>
          </a:p>
        </p:txBody>
      </p:sp>
      <p:sp>
        <p:nvSpPr>
          <p:cNvPr id="157698" name="Rectangle 2">
            <a:extLst>
              <a:ext uri="{FF2B5EF4-FFF2-40B4-BE49-F238E27FC236}">
                <a16:creationId xmlns:a16="http://schemas.microsoft.com/office/drawing/2014/main" id="{2C651E1C-8484-D5BF-5F5F-61DFF8A19F87}"/>
              </a:ext>
            </a:extLst>
          </p:cNvPr>
          <p:cNvSpPr>
            <a:spLocks noRot="1" noChangeArrowheads="1" noTextEdit="1"/>
          </p:cNvSpPr>
          <p:nvPr>
            <p:ph type="sldImg"/>
          </p:nvPr>
        </p:nvSpPr>
        <p:spPr>
          <a:ln/>
        </p:spPr>
      </p:sp>
      <p:sp>
        <p:nvSpPr>
          <p:cNvPr id="157699" name="Rectangle 3">
            <a:extLst>
              <a:ext uri="{FF2B5EF4-FFF2-40B4-BE49-F238E27FC236}">
                <a16:creationId xmlns:a16="http://schemas.microsoft.com/office/drawing/2014/main" id="{F78519BA-38EE-4F03-A8F9-E340445275D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0225A77-7129-7095-65AD-30F8DFE43ED3}"/>
              </a:ext>
            </a:extLst>
          </p:cNvPr>
          <p:cNvSpPr>
            <a:spLocks noGrp="1" noChangeArrowheads="1"/>
          </p:cNvSpPr>
          <p:nvPr>
            <p:ph type="sldNum" sz="quarter" idx="5"/>
          </p:nvPr>
        </p:nvSpPr>
        <p:spPr>
          <a:ln/>
        </p:spPr>
        <p:txBody>
          <a:bodyPr/>
          <a:lstStyle/>
          <a:p>
            <a:fld id="{269F9E8B-AE98-450A-B18A-D244D8AE69F1}" type="slidenum">
              <a:rPr lang="en-US" altLang="en-US"/>
              <a:pPr/>
              <a:t>30</a:t>
            </a:fld>
            <a:endParaRPr lang="en-US" altLang="en-US"/>
          </a:p>
        </p:txBody>
      </p:sp>
      <p:sp>
        <p:nvSpPr>
          <p:cNvPr id="211970" name="Rectangle 2">
            <a:extLst>
              <a:ext uri="{FF2B5EF4-FFF2-40B4-BE49-F238E27FC236}">
                <a16:creationId xmlns:a16="http://schemas.microsoft.com/office/drawing/2014/main" id="{14DE8766-64B1-0595-7F1B-A1CAED2065E6}"/>
              </a:ext>
            </a:extLst>
          </p:cNvPr>
          <p:cNvSpPr>
            <a:spLocks noRot="1" noChangeArrowheads="1" noTextEdit="1"/>
          </p:cNvSpPr>
          <p:nvPr>
            <p:ph type="sldImg"/>
          </p:nvPr>
        </p:nvSpPr>
        <p:spPr>
          <a:xfrm>
            <a:off x="1144588" y="685800"/>
            <a:ext cx="4572000" cy="3429000"/>
          </a:xfrm>
          <a:ln/>
        </p:spPr>
      </p:sp>
      <p:sp>
        <p:nvSpPr>
          <p:cNvPr id="211971" name="Rectangle 3">
            <a:extLst>
              <a:ext uri="{FF2B5EF4-FFF2-40B4-BE49-F238E27FC236}">
                <a16:creationId xmlns:a16="http://schemas.microsoft.com/office/drawing/2014/main" id="{BBCB41BF-BEE2-E741-37D6-B20E574F517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2C74738-7542-BCD3-F608-16A038FD8869}"/>
              </a:ext>
            </a:extLst>
          </p:cNvPr>
          <p:cNvSpPr>
            <a:spLocks noGrp="1" noChangeArrowheads="1"/>
          </p:cNvSpPr>
          <p:nvPr>
            <p:ph type="sldNum" sz="quarter" idx="5"/>
          </p:nvPr>
        </p:nvSpPr>
        <p:spPr>
          <a:ln/>
        </p:spPr>
        <p:txBody>
          <a:bodyPr/>
          <a:lstStyle/>
          <a:p>
            <a:fld id="{BCCC4F53-0D7D-4F84-B376-1C69CB91593F}" type="slidenum">
              <a:rPr lang="en-US" altLang="en-US"/>
              <a:pPr/>
              <a:t>31</a:t>
            </a:fld>
            <a:endParaRPr lang="en-US" altLang="en-US"/>
          </a:p>
        </p:txBody>
      </p:sp>
      <p:sp>
        <p:nvSpPr>
          <p:cNvPr id="214018" name="Rectangle 2">
            <a:extLst>
              <a:ext uri="{FF2B5EF4-FFF2-40B4-BE49-F238E27FC236}">
                <a16:creationId xmlns:a16="http://schemas.microsoft.com/office/drawing/2014/main" id="{755E93AA-6151-03FB-AB67-B4263806B3AB}"/>
              </a:ext>
            </a:extLst>
          </p:cNvPr>
          <p:cNvSpPr>
            <a:spLocks noRot="1" noChangeArrowheads="1" noTextEdit="1"/>
          </p:cNvSpPr>
          <p:nvPr>
            <p:ph type="sldImg"/>
          </p:nvPr>
        </p:nvSpPr>
        <p:spPr>
          <a:ln/>
        </p:spPr>
      </p:sp>
      <p:sp>
        <p:nvSpPr>
          <p:cNvPr id="214019" name="Rectangle 3">
            <a:extLst>
              <a:ext uri="{FF2B5EF4-FFF2-40B4-BE49-F238E27FC236}">
                <a16:creationId xmlns:a16="http://schemas.microsoft.com/office/drawing/2014/main" id="{EE895601-DE2D-C4CD-628E-26B7A6C0603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7A80B2-93FB-3DDA-36C4-0E4C65275D13}"/>
              </a:ext>
            </a:extLst>
          </p:cNvPr>
          <p:cNvSpPr>
            <a:spLocks noGrp="1" noChangeArrowheads="1"/>
          </p:cNvSpPr>
          <p:nvPr>
            <p:ph type="sldNum" sz="quarter" idx="5"/>
          </p:nvPr>
        </p:nvSpPr>
        <p:spPr>
          <a:ln/>
        </p:spPr>
        <p:txBody>
          <a:bodyPr/>
          <a:lstStyle/>
          <a:p>
            <a:fld id="{354AC80A-47A7-4A98-8BF7-765E16CA1048}" type="slidenum">
              <a:rPr lang="en-US" altLang="en-US"/>
              <a:pPr/>
              <a:t>32</a:t>
            </a:fld>
            <a:endParaRPr lang="en-US" altLang="en-US"/>
          </a:p>
        </p:txBody>
      </p:sp>
      <p:sp>
        <p:nvSpPr>
          <p:cNvPr id="195586" name="Rectangle 2">
            <a:extLst>
              <a:ext uri="{FF2B5EF4-FFF2-40B4-BE49-F238E27FC236}">
                <a16:creationId xmlns:a16="http://schemas.microsoft.com/office/drawing/2014/main" id="{1A068DA2-90BF-DC4B-5202-BD4DAD4C2118}"/>
              </a:ext>
            </a:extLst>
          </p:cNvPr>
          <p:cNvSpPr>
            <a:spLocks noRot="1" noChangeArrowheads="1" noTextEdit="1"/>
          </p:cNvSpPr>
          <p:nvPr>
            <p:ph type="sldImg"/>
          </p:nvPr>
        </p:nvSpPr>
        <p:spPr>
          <a:xfrm>
            <a:off x="1144588" y="685800"/>
            <a:ext cx="4572000" cy="3429000"/>
          </a:xfrm>
          <a:ln/>
        </p:spPr>
      </p:sp>
      <p:sp>
        <p:nvSpPr>
          <p:cNvPr id="195587" name="Rectangle 3">
            <a:extLst>
              <a:ext uri="{FF2B5EF4-FFF2-40B4-BE49-F238E27FC236}">
                <a16:creationId xmlns:a16="http://schemas.microsoft.com/office/drawing/2014/main" id="{824C6F25-9AD1-3312-E027-DEC645A222D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2D2FE9-AC46-64E6-396D-25D6413AFC0D}"/>
              </a:ext>
            </a:extLst>
          </p:cNvPr>
          <p:cNvSpPr>
            <a:spLocks noGrp="1" noChangeArrowheads="1"/>
          </p:cNvSpPr>
          <p:nvPr>
            <p:ph type="sldNum" sz="quarter" idx="5"/>
          </p:nvPr>
        </p:nvSpPr>
        <p:spPr>
          <a:ln/>
        </p:spPr>
        <p:txBody>
          <a:bodyPr/>
          <a:lstStyle/>
          <a:p>
            <a:fld id="{30EFD4E2-B962-41D3-B0CF-977AA242FD0E}" type="slidenum">
              <a:rPr lang="en-US" altLang="en-US"/>
              <a:pPr/>
              <a:t>33</a:t>
            </a:fld>
            <a:endParaRPr lang="en-US" altLang="en-US"/>
          </a:p>
        </p:txBody>
      </p:sp>
      <p:sp>
        <p:nvSpPr>
          <p:cNvPr id="197634" name="Rectangle 2">
            <a:extLst>
              <a:ext uri="{FF2B5EF4-FFF2-40B4-BE49-F238E27FC236}">
                <a16:creationId xmlns:a16="http://schemas.microsoft.com/office/drawing/2014/main" id="{ADBD0B6D-1ADC-F697-DAE5-F3A4220C47CD}"/>
              </a:ext>
            </a:extLst>
          </p:cNvPr>
          <p:cNvSpPr>
            <a:spLocks noRot="1" noChangeArrowheads="1" noTextEdit="1"/>
          </p:cNvSpPr>
          <p:nvPr>
            <p:ph type="sldImg"/>
          </p:nvPr>
        </p:nvSpPr>
        <p:spPr>
          <a:xfrm>
            <a:off x="1144588" y="685800"/>
            <a:ext cx="4572000" cy="3429000"/>
          </a:xfrm>
          <a:ln/>
        </p:spPr>
      </p:sp>
      <p:sp>
        <p:nvSpPr>
          <p:cNvPr id="197635" name="Rectangle 3">
            <a:extLst>
              <a:ext uri="{FF2B5EF4-FFF2-40B4-BE49-F238E27FC236}">
                <a16:creationId xmlns:a16="http://schemas.microsoft.com/office/drawing/2014/main" id="{D7A8025C-4F00-4602-8A06-933E9B5CE2D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5217B3B-59F6-A6CE-A30D-69025485D22F}"/>
              </a:ext>
            </a:extLst>
          </p:cNvPr>
          <p:cNvSpPr>
            <a:spLocks noGrp="1" noChangeArrowheads="1"/>
          </p:cNvSpPr>
          <p:nvPr>
            <p:ph type="sldNum" sz="quarter" idx="5"/>
          </p:nvPr>
        </p:nvSpPr>
        <p:spPr>
          <a:ln/>
        </p:spPr>
        <p:txBody>
          <a:bodyPr/>
          <a:lstStyle/>
          <a:p>
            <a:fld id="{24849EB4-8995-4978-8D77-0D1DD70E5528}" type="slidenum">
              <a:rPr lang="en-US" altLang="en-US"/>
              <a:pPr/>
              <a:t>34</a:t>
            </a:fld>
            <a:endParaRPr lang="en-US" altLang="en-US"/>
          </a:p>
        </p:txBody>
      </p:sp>
      <p:sp>
        <p:nvSpPr>
          <p:cNvPr id="144386" name="Rectangle 2">
            <a:extLst>
              <a:ext uri="{FF2B5EF4-FFF2-40B4-BE49-F238E27FC236}">
                <a16:creationId xmlns:a16="http://schemas.microsoft.com/office/drawing/2014/main" id="{F9297B58-36D6-EC03-A79A-1A59D5D8066E}"/>
              </a:ext>
            </a:extLst>
          </p:cNvPr>
          <p:cNvSpPr>
            <a:spLocks noRot="1" noChangeArrowheads="1" noTextEdit="1"/>
          </p:cNvSpPr>
          <p:nvPr>
            <p:ph type="sldImg"/>
          </p:nvPr>
        </p:nvSpPr>
        <p:spPr>
          <a:ln/>
        </p:spPr>
      </p:sp>
      <p:sp>
        <p:nvSpPr>
          <p:cNvPr id="144387" name="Rectangle 3">
            <a:extLst>
              <a:ext uri="{FF2B5EF4-FFF2-40B4-BE49-F238E27FC236}">
                <a16:creationId xmlns:a16="http://schemas.microsoft.com/office/drawing/2014/main" id="{EAC77D50-3147-5AD4-47EB-F12D718715F7}"/>
              </a:ext>
            </a:extLst>
          </p:cNvPr>
          <p:cNvSpPr>
            <a:spLocks noGrp="1" noChangeArrowheads="1"/>
          </p:cNvSpPr>
          <p:nvPr>
            <p:ph type="body" idx="1"/>
          </p:nvPr>
        </p:nvSpPr>
        <p:spPr/>
        <p:txBody>
          <a:bodyPr/>
          <a:lstStyle/>
          <a:p>
            <a:r>
              <a:rPr lang="en-US" altLang="en-US"/>
              <a:t>OWASP Worldwide</a:t>
            </a:r>
          </a:p>
          <a:p>
            <a:pPr>
              <a:buFontTx/>
              <a:buChar char="•"/>
            </a:pPr>
            <a:r>
              <a:rPr lang="en-US" altLang="en-US"/>
              <a:t>5,000 chapter and project members around the world</a:t>
            </a:r>
          </a:p>
          <a:p>
            <a:pPr>
              <a:buFontTx/>
              <a:buChar char="•"/>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52A95F1-0391-60E4-01AD-67155471CA3A}"/>
              </a:ext>
            </a:extLst>
          </p:cNvPr>
          <p:cNvSpPr>
            <a:spLocks noGrp="1" noChangeArrowheads="1"/>
          </p:cNvSpPr>
          <p:nvPr>
            <p:ph type="sldNum" sz="quarter" idx="5"/>
          </p:nvPr>
        </p:nvSpPr>
        <p:spPr>
          <a:ln/>
        </p:spPr>
        <p:txBody>
          <a:bodyPr/>
          <a:lstStyle/>
          <a:p>
            <a:fld id="{74A73CF2-8FAD-454B-8D0F-14972C5CFC9E}" type="slidenum">
              <a:rPr lang="en-US" altLang="en-US"/>
              <a:pPr/>
              <a:t>4</a:t>
            </a:fld>
            <a:endParaRPr lang="en-US" altLang="en-US"/>
          </a:p>
        </p:txBody>
      </p:sp>
      <p:sp>
        <p:nvSpPr>
          <p:cNvPr id="171010" name="Text Box 2">
            <a:extLst>
              <a:ext uri="{FF2B5EF4-FFF2-40B4-BE49-F238E27FC236}">
                <a16:creationId xmlns:a16="http://schemas.microsoft.com/office/drawing/2014/main" id="{BD7DB6DB-6D21-257B-47DB-EB392027D821}"/>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011" name="Rectangle 3">
            <a:extLst>
              <a:ext uri="{FF2B5EF4-FFF2-40B4-BE49-F238E27FC236}">
                <a16:creationId xmlns:a16="http://schemas.microsoft.com/office/drawing/2014/main" id="{598C2A30-173E-A3CB-73DB-CB8F8C8F7F36}"/>
              </a:ext>
            </a:extLst>
          </p:cNvPr>
          <p:cNvSpPr txBox="1">
            <a:spLocks noChangeArrowheads="1"/>
          </p:cNvSpPr>
          <p:nvPr>
            <p:ph type="body"/>
          </p:nvPr>
        </p:nvSpPr>
        <p:spPr>
          <a:xfrm>
            <a:off x="685800" y="4343400"/>
            <a:ext cx="5486400" cy="41163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65BCB50-ED3A-8816-F498-0D86FC020C8F}"/>
              </a:ext>
            </a:extLst>
          </p:cNvPr>
          <p:cNvSpPr>
            <a:spLocks noGrp="1" noChangeArrowheads="1"/>
          </p:cNvSpPr>
          <p:nvPr>
            <p:ph type="sldNum" sz="quarter" idx="5"/>
          </p:nvPr>
        </p:nvSpPr>
        <p:spPr>
          <a:ln/>
        </p:spPr>
        <p:txBody>
          <a:bodyPr/>
          <a:lstStyle/>
          <a:p>
            <a:fld id="{F08373C8-D78C-4BB8-91EE-B4862917FB56}" type="slidenum">
              <a:rPr lang="en-US" altLang="en-US"/>
              <a:pPr/>
              <a:t>5</a:t>
            </a:fld>
            <a:endParaRPr lang="en-US" altLang="en-US"/>
          </a:p>
        </p:txBody>
      </p:sp>
      <p:sp>
        <p:nvSpPr>
          <p:cNvPr id="220162" name="Rectangle 2">
            <a:extLst>
              <a:ext uri="{FF2B5EF4-FFF2-40B4-BE49-F238E27FC236}">
                <a16:creationId xmlns:a16="http://schemas.microsoft.com/office/drawing/2014/main" id="{153C967D-A344-1658-BB03-2E8AFABCD1E8}"/>
              </a:ext>
            </a:extLst>
          </p:cNvPr>
          <p:cNvSpPr>
            <a:spLocks noRot="1" noChangeArrowheads="1" noTextEdit="1"/>
          </p:cNvSpPr>
          <p:nvPr>
            <p:ph type="sldImg"/>
          </p:nvPr>
        </p:nvSpPr>
        <p:spPr>
          <a:ln/>
        </p:spPr>
      </p:sp>
      <p:sp>
        <p:nvSpPr>
          <p:cNvPr id="220163" name="Rectangle 3">
            <a:extLst>
              <a:ext uri="{FF2B5EF4-FFF2-40B4-BE49-F238E27FC236}">
                <a16:creationId xmlns:a16="http://schemas.microsoft.com/office/drawing/2014/main" id="{A8460DBE-246B-5553-D570-885DA8F29854}"/>
              </a:ext>
            </a:extLst>
          </p:cNvPr>
          <p:cNvSpPr>
            <a:spLocks noGrp="1" noChangeArrowheads="1"/>
          </p:cNvSpPr>
          <p:nvPr>
            <p:ph type="body" idx="1"/>
          </p:nvPr>
        </p:nvSpPr>
        <p:spPr/>
        <p:txBody>
          <a:bodyPr/>
          <a:lstStyle/>
          <a:p>
            <a:r>
              <a:rPr lang="en-US" altLang="en-US"/>
              <a:t>Everything people need to understand and practice application security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DF0269-1E96-ED27-04AB-6E82B1E385F9}"/>
              </a:ext>
            </a:extLst>
          </p:cNvPr>
          <p:cNvSpPr>
            <a:spLocks noGrp="1" noChangeArrowheads="1"/>
          </p:cNvSpPr>
          <p:nvPr>
            <p:ph type="sldNum" sz="quarter" idx="5"/>
          </p:nvPr>
        </p:nvSpPr>
        <p:spPr>
          <a:ln/>
        </p:spPr>
        <p:txBody>
          <a:bodyPr/>
          <a:lstStyle/>
          <a:p>
            <a:fld id="{75A6A5CB-B6F4-40C1-B642-04E1A56CF344}" type="slidenum">
              <a:rPr lang="en-US" altLang="en-US"/>
              <a:pPr/>
              <a:t>6</a:t>
            </a:fld>
            <a:endParaRPr lang="en-US" altLang="en-US"/>
          </a:p>
        </p:txBody>
      </p:sp>
      <p:sp>
        <p:nvSpPr>
          <p:cNvPr id="117762" name="Rectangle 2">
            <a:extLst>
              <a:ext uri="{FF2B5EF4-FFF2-40B4-BE49-F238E27FC236}">
                <a16:creationId xmlns:a16="http://schemas.microsoft.com/office/drawing/2014/main" id="{55347F38-2E91-AB8E-4466-781B69917BAC}"/>
              </a:ext>
            </a:extLst>
          </p:cNvPr>
          <p:cNvSpPr>
            <a:spLocks noRot="1" noChangeArrowheads="1" noTextEdit="1"/>
          </p:cNvSpPr>
          <p:nvPr>
            <p:ph type="sldImg"/>
          </p:nvPr>
        </p:nvSpPr>
        <p:spPr>
          <a:ln/>
        </p:spPr>
      </p:sp>
      <p:sp>
        <p:nvSpPr>
          <p:cNvPr id="117763" name="Rectangle 3">
            <a:extLst>
              <a:ext uri="{FF2B5EF4-FFF2-40B4-BE49-F238E27FC236}">
                <a16:creationId xmlns:a16="http://schemas.microsoft.com/office/drawing/2014/main" id="{4323829A-D5CD-0CE5-4C5B-B0CA3A02E506}"/>
              </a:ext>
            </a:extLst>
          </p:cNvPr>
          <p:cNvSpPr>
            <a:spLocks noGrp="1" noChangeArrowheads="1"/>
          </p:cNvSpPr>
          <p:nvPr>
            <p:ph type="body" idx="1"/>
          </p:nvPr>
        </p:nvSpPr>
        <p:spPr/>
        <p:txBody>
          <a:bodyPr/>
          <a:lstStyle/>
          <a:p>
            <a:r>
              <a:rPr lang="en-US" altLang="en-US"/>
              <a:t>The Testing is alive…</a:t>
            </a:r>
          </a:p>
          <a:p>
            <a:pPr>
              <a:buFontTx/>
              <a:buChar char="•"/>
            </a:pPr>
            <a:r>
              <a:rPr lang="en-US" altLang="en-US"/>
              <a:t>When they say, “print is dead” they don’t mean it’s out of style – it’s static not living!  Do you have a bookshelf of security books?  When’s the last time you opened them?  They don’t have answers to today’s problems because they’re dead.</a:t>
            </a:r>
          </a:p>
          <a:p>
            <a:pPr>
              <a:buFontTx/>
              <a:buChar char="•"/>
            </a:pPr>
            <a:r>
              <a:rPr lang="en-US" altLang="en-US"/>
              <a:t>It’s a process for translating security principles to the latest technologies and getting them to developers fast</a:t>
            </a:r>
          </a:p>
          <a:p>
            <a:pPr>
              <a:buFontTx/>
              <a:buChar char="•"/>
            </a:pPr>
            <a:r>
              <a:rPr lang="en-US" altLang="en-US"/>
              <a:t>It’s an evolving growing living thing</a:t>
            </a:r>
          </a:p>
          <a:p>
            <a:pPr>
              <a:buFontTx/>
              <a:buChar char="•"/>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38BB77A-B0C3-1334-AF26-976F813C54B9}"/>
              </a:ext>
            </a:extLst>
          </p:cNvPr>
          <p:cNvSpPr>
            <a:spLocks noGrp="1" noChangeArrowheads="1"/>
          </p:cNvSpPr>
          <p:nvPr>
            <p:ph type="sldNum" sz="quarter" idx="5"/>
          </p:nvPr>
        </p:nvSpPr>
        <p:spPr>
          <a:ln/>
        </p:spPr>
        <p:txBody>
          <a:bodyPr/>
          <a:lstStyle/>
          <a:p>
            <a:fld id="{E4E983C0-C843-446E-99D9-997FBF59645D}" type="slidenum">
              <a:rPr lang="en-US" altLang="en-US"/>
              <a:pPr/>
              <a:t>7</a:t>
            </a:fld>
            <a:endParaRPr lang="en-US" altLang="en-US"/>
          </a:p>
        </p:txBody>
      </p:sp>
      <p:sp>
        <p:nvSpPr>
          <p:cNvPr id="173058" name="Rectangle 2">
            <a:extLst>
              <a:ext uri="{FF2B5EF4-FFF2-40B4-BE49-F238E27FC236}">
                <a16:creationId xmlns:a16="http://schemas.microsoft.com/office/drawing/2014/main" id="{BAFDC7BD-0668-7718-3674-B2D3E096085F}"/>
              </a:ext>
            </a:extLst>
          </p:cNvPr>
          <p:cNvSpPr txBox="1">
            <a:spLocks noChangeArrowheads="1" noTextEdit="1"/>
          </p:cNvSpPr>
          <p:nvPr>
            <p:ph type="sldImg"/>
          </p:nvPr>
        </p:nvSpPr>
        <p:spPr>
          <a:ln/>
        </p:spPr>
      </p:sp>
      <p:sp>
        <p:nvSpPr>
          <p:cNvPr id="173059" name="Rectangle 3">
            <a:extLst>
              <a:ext uri="{FF2B5EF4-FFF2-40B4-BE49-F238E27FC236}">
                <a16:creationId xmlns:a16="http://schemas.microsoft.com/office/drawing/2014/main" id="{A9AF17AF-F5E8-9C02-E6A9-2C2196A3F6E6}"/>
              </a:ext>
            </a:extLst>
          </p:cNvPr>
          <p:cNvSpPr txBox="1">
            <a:spLocks noChangeArrowheads="1"/>
          </p:cNvSpPr>
          <p:nvPr>
            <p:ph type="body" idx="1"/>
          </p:nvPr>
        </p:nvSpPr>
        <p:spPr>
          <a:xfrm>
            <a:off x="685800" y="4343400"/>
            <a:ext cx="5486400" cy="4025900"/>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4C2B7B3-3C6B-BA86-E4F8-BCBE940B1DDC}"/>
              </a:ext>
            </a:extLst>
          </p:cNvPr>
          <p:cNvSpPr>
            <a:spLocks noGrp="1" noChangeArrowheads="1"/>
          </p:cNvSpPr>
          <p:nvPr>
            <p:ph type="sldNum" sz="quarter" idx="5"/>
          </p:nvPr>
        </p:nvSpPr>
        <p:spPr>
          <a:ln/>
        </p:spPr>
        <p:txBody>
          <a:bodyPr/>
          <a:lstStyle/>
          <a:p>
            <a:fld id="{1349C222-7351-45F5-9BC0-3D4CC45DD87B}" type="slidenum">
              <a:rPr lang="en-US" altLang="en-US"/>
              <a:pPr/>
              <a:t>8</a:t>
            </a:fld>
            <a:endParaRPr lang="en-US" altLang="en-US"/>
          </a:p>
        </p:txBody>
      </p:sp>
      <p:sp>
        <p:nvSpPr>
          <p:cNvPr id="161794" name="Rectangle 2">
            <a:extLst>
              <a:ext uri="{FF2B5EF4-FFF2-40B4-BE49-F238E27FC236}">
                <a16:creationId xmlns:a16="http://schemas.microsoft.com/office/drawing/2014/main" id="{A6F93DF2-3D77-4C58-9C03-C99DA0CF1AD5}"/>
              </a:ext>
            </a:extLst>
          </p:cNvPr>
          <p:cNvSpPr>
            <a:spLocks noRot="1" noChangeArrowheads="1" noTextEdit="1"/>
          </p:cNvSpPr>
          <p:nvPr>
            <p:ph type="sldImg"/>
          </p:nvPr>
        </p:nvSpPr>
        <p:spPr>
          <a:ln/>
        </p:spPr>
      </p:sp>
      <p:sp>
        <p:nvSpPr>
          <p:cNvPr id="161795" name="Rectangle 3">
            <a:extLst>
              <a:ext uri="{FF2B5EF4-FFF2-40B4-BE49-F238E27FC236}">
                <a16:creationId xmlns:a16="http://schemas.microsoft.com/office/drawing/2014/main" id="{11A2DC41-3182-EDD5-B94A-5D4DDE604093}"/>
              </a:ext>
            </a:extLst>
          </p:cNvPr>
          <p:cNvSpPr>
            <a:spLocks noGrp="1" noChangeArrowheads="1"/>
          </p:cNvSpPr>
          <p:nvPr>
            <p:ph type="body" idx="1"/>
          </p:nvPr>
        </p:nvSpPr>
        <p:spPr/>
        <p:txBody>
          <a:bodyPr/>
          <a:lstStyle/>
          <a:p>
            <a:r>
              <a:rPr lang="en-US" altLang="en-US"/>
              <a:t>Freedom</a:t>
            </a:r>
          </a:p>
          <a:p>
            <a:pPr>
              <a:buFontTx/>
              <a:buChar char="•"/>
            </a:pPr>
            <a:r>
              <a:rPr lang="en-US" altLang="en-US"/>
              <a:t>Free as in “free beer” is important to reach enough people</a:t>
            </a:r>
          </a:p>
          <a:p>
            <a:pPr>
              <a:buFontTx/>
              <a:buChar char="•"/>
            </a:pPr>
            <a:r>
              <a:rPr lang="en-US" altLang="en-US"/>
              <a:t>Free as in “free speech” is important so nobody can ever take it away</a:t>
            </a:r>
          </a:p>
          <a:p>
            <a:pPr>
              <a:buFontTx/>
              <a:buChar char="•"/>
            </a:pPr>
            <a:r>
              <a:rPr lang="en-US" altLang="en-US"/>
              <a:t>Anyone and everyone can participate and contribute</a:t>
            </a:r>
          </a:p>
          <a:p>
            <a:pPr>
              <a:buFontTx/>
              <a:buChar char="•"/>
            </a:pPr>
            <a:r>
              <a:rPr lang="en-US" altLang="en-US"/>
              <a:t>OWASP is not about recognition – it represents a collective work</a:t>
            </a:r>
          </a:p>
          <a:p>
            <a:pPr>
              <a:buFontTx/>
              <a:buChar char="•"/>
            </a:pPr>
            <a:r>
              <a:rPr lang="en-US" altLang="en-US"/>
              <a:t>Security shouldn’t be a black art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073BC87-520C-033F-68C3-3AFBB5B058D1}"/>
              </a:ext>
            </a:extLst>
          </p:cNvPr>
          <p:cNvSpPr>
            <a:spLocks noGrp="1" noChangeArrowheads="1"/>
          </p:cNvSpPr>
          <p:nvPr>
            <p:ph type="sldNum" sz="quarter" idx="5"/>
          </p:nvPr>
        </p:nvSpPr>
        <p:spPr>
          <a:ln/>
        </p:spPr>
        <p:txBody>
          <a:bodyPr/>
          <a:lstStyle/>
          <a:p>
            <a:fld id="{5AD3D9A3-A6AD-40BD-A1A2-CCDE290BF0F2}" type="slidenum">
              <a:rPr lang="en-US" altLang="en-US"/>
              <a:pPr/>
              <a:t>9</a:t>
            </a:fld>
            <a:endParaRPr lang="en-US" altLang="en-US"/>
          </a:p>
        </p:txBody>
      </p:sp>
      <p:sp>
        <p:nvSpPr>
          <p:cNvPr id="159746" name="Rectangle 2">
            <a:extLst>
              <a:ext uri="{FF2B5EF4-FFF2-40B4-BE49-F238E27FC236}">
                <a16:creationId xmlns:a16="http://schemas.microsoft.com/office/drawing/2014/main" id="{2A8CCA22-9B0B-D35E-7B85-D28B9F471367}"/>
              </a:ext>
            </a:extLst>
          </p:cNvPr>
          <p:cNvSpPr>
            <a:spLocks noRot="1" noChangeAspect="1" noChangeArrowheads="1" noTextEdit="1"/>
          </p:cNvSpPr>
          <p:nvPr>
            <p:ph type="sldImg"/>
          </p:nvPr>
        </p:nvSpPr>
        <p:spPr>
          <a:xfrm>
            <a:off x="95250" y="0"/>
            <a:ext cx="6773863" cy="5080000"/>
          </a:xfrm>
          <a:ln cap="flat" algn="ctr"/>
        </p:spPr>
      </p:sp>
      <p:sp>
        <p:nvSpPr>
          <p:cNvPr id="159747" name="Rectangle 3">
            <a:extLst>
              <a:ext uri="{FF2B5EF4-FFF2-40B4-BE49-F238E27FC236}">
                <a16:creationId xmlns:a16="http://schemas.microsoft.com/office/drawing/2014/main" id="{54B30C40-7122-A499-1D3E-A466E3AC02F2}"/>
              </a:ext>
            </a:extLst>
          </p:cNvPr>
          <p:cNvSpPr>
            <a:spLocks noGrp="1" noChangeAspect="1" noChangeArrowheads="1"/>
          </p:cNvSpPr>
          <p:nvPr>
            <p:ph type="body" idx="1"/>
          </p:nvPr>
        </p:nvSpPr>
        <p:spPr>
          <a:xfrm>
            <a:off x="104775" y="4745038"/>
            <a:ext cx="6750050" cy="4043362"/>
          </a:xfrm>
          <a:solidFill>
            <a:schemeClr val="bg1"/>
          </a:solidFill>
          <a:ln w="6350" cap="flat" algn="ctr">
            <a:solidFill>
              <a:srgbClr val="292929"/>
            </a:solidFill>
            <a:miter lim="800000"/>
            <a:headEnd/>
            <a:tailEnd/>
          </a:ln>
        </p:spPr>
        <p:txBody>
          <a:bodyPr lIns="91411" tIns="45707" rIns="91411" bIns="45707"/>
          <a:lstStyle/>
          <a:p>
            <a:r>
              <a:rPr lang="en-US" altLang="en-US"/>
              <a:t>Main Point</a:t>
            </a:r>
          </a:p>
          <a:p>
            <a:pPr lvl="1"/>
            <a:r>
              <a:rPr lang="en-US" altLang="en-US"/>
              <a:t>Attacks have shifted from the network to the application layer, and so should spending</a:t>
            </a:r>
          </a:p>
          <a:p>
            <a:r>
              <a:rPr lang="en-US" altLang="en-US"/>
              <a:t>Teaching Points</a:t>
            </a:r>
          </a:p>
          <a:p>
            <a:pPr lvl="1"/>
            <a:r>
              <a:rPr lang="en-US" altLang="en-US"/>
              <a:t>Gartner has found that only 25% of the attacks are targeting the network layer, and the other 75% has shifted focus onto the application layer.</a:t>
            </a:r>
          </a:p>
          <a:p>
            <a:pPr lvl="1"/>
            <a:r>
              <a:rPr lang="en-US" altLang="en-US"/>
              <a:t>So, we’ve invested in protecting our network and platform, but the attacks have shifted to the soft center.</a:t>
            </a:r>
          </a:p>
          <a:p>
            <a:pPr lvl="1"/>
            <a:r>
              <a:rPr lang="en-US" altLang="en-US"/>
              <a:t>The problem in industry is that security spending has not also shifted to the application layer to counter the upsurge in attacks.</a:t>
            </a:r>
          </a:p>
          <a:p>
            <a:r>
              <a:rPr lang="en-US" altLang="en-US"/>
              <a:t>Examples, Demonstrations, Stories, Notes</a:t>
            </a:r>
          </a:p>
          <a:p>
            <a:pPr lvl="1"/>
            <a:r>
              <a:rPr lang="en-US" altLang="en-US"/>
              <a:t> </a:t>
            </a: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3FE74BF-3572-CA78-4EFF-1B18A8D12E23}"/>
              </a:ext>
            </a:extLst>
          </p:cNvPr>
          <p:cNvSpPr>
            <a:spLocks noChangeArrowheads="1"/>
          </p:cNvSpPr>
          <p:nvPr/>
        </p:nvSpPr>
        <p:spPr bwMode="auto">
          <a:xfrm>
            <a:off x="1447800" y="762000"/>
            <a:ext cx="7696200" cy="49530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23" name="Rectangle 3">
            <a:extLst>
              <a:ext uri="{FF2B5EF4-FFF2-40B4-BE49-F238E27FC236}">
                <a16:creationId xmlns:a16="http://schemas.microsoft.com/office/drawing/2014/main" id="{1A472B73-3D8E-3A13-4E35-DD1F6CAB0CD4}"/>
              </a:ext>
            </a:extLst>
          </p:cNvPr>
          <p:cNvSpPr>
            <a:spLocks noGrp="1" noChangeArrowheads="1"/>
          </p:cNvSpPr>
          <p:nvPr>
            <p:ph type="ctrTitle"/>
          </p:nvPr>
        </p:nvSpPr>
        <p:spPr>
          <a:xfrm>
            <a:off x="3276600" y="762000"/>
            <a:ext cx="5867400" cy="1905000"/>
          </a:xfrm>
        </p:spPr>
        <p:txBody>
          <a:bodyPr/>
          <a:lstStyle>
            <a:lvl1pPr>
              <a:defRPr>
                <a:solidFill>
                  <a:srgbClr val="777777"/>
                </a:solidFill>
              </a:defRPr>
            </a:lvl1pPr>
          </a:lstStyle>
          <a:p>
            <a:pPr lvl="0"/>
            <a:r>
              <a:rPr lang="en-US" altLang="en-US" noProof="0"/>
              <a:t>Click to edit Master title style</a:t>
            </a:r>
          </a:p>
        </p:txBody>
      </p:sp>
      <p:sp>
        <p:nvSpPr>
          <p:cNvPr id="5124" name="Rectangle 4">
            <a:extLst>
              <a:ext uri="{FF2B5EF4-FFF2-40B4-BE49-F238E27FC236}">
                <a16:creationId xmlns:a16="http://schemas.microsoft.com/office/drawing/2014/main" id="{19AF8C14-35FF-D48C-D304-F6790F70783A}"/>
              </a:ext>
            </a:extLst>
          </p:cNvPr>
          <p:cNvSpPr>
            <a:spLocks noGrp="1" noChangeArrowheads="1"/>
          </p:cNvSpPr>
          <p:nvPr>
            <p:ph type="subTitle" idx="1"/>
          </p:nvPr>
        </p:nvSpPr>
        <p:spPr>
          <a:xfrm>
            <a:off x="4038600" y="3260725"/>
            <a:ext cx="4648200" cy="1752600"/>
          </a:xfrm>
        </p:spPr>
        <p:txBody>
          <a:bodyPr/>
          <a:lstStyle>
            <a:lvl1pPr marL="0" indent="0">
              <a:spcBef>
                <a:spcPct val="5000"/>
              </a:spcBef>
              <a:buFont typeface="Webdings" panose="05030102010509060703" pitchFamily="18" charset="2"/>
              <a:buNone/>
              <a:defRPr sz="1600">
                <a:solidFill>
                  <a:srgbClr val="969696"/>
                </a:solidFill>
              </a:defRPr>
            </a:lvl1pPr>
          </a:lstStyle>
          <a:p>
            <a:pPr lvl="0"/>
            <a:r>
              <a:rPr lang="en-US" altLang="en-US" noProof="0"/>
              <a:t>Click to edit Master subtitle style</a:t>
            </a:r>
          </a:p>
        </p:txBody>
      </p:sp>
      <p:sp>
        <p:nvSpPr>
          <p:cNvPr id="5125" name="Rectangle 5">
            <a:extLst>
              <a:ext uri="{FF2B5EF4-FFF2-40B4-BE49-F238E27FC236}">
                <a16:creationId xmlns:a16="http://schemas.microsoft.com/office/drawing/2014/main" id="{1C014ECD-A71C-CFD2-B4FE-6F56C114DC9C}"/>
              </a:ext>
            </a:extLst>
          </p:cNvPr>
          <p:cNvSpPr>
            <a:spLocks noChangeArrowheads="1"/>
          </p:cNvSpPr>
          <p:nvPr/>
        </p:nvSpPr>
        <p:spPr bwMode="auto">
          <a:xfrm>
            <a:off x="0" y="0"/>
            <a:ext cx="9144000" cy="6096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26" name="Rectangle 6">
            <a:extLst>
              <a:ext uri="{FF2B5EF4-FFF2-40B4-BE49-F238E27FC236}">
                <a16:creationId xmlns:a16="http://schemas.microsoft.com/office/drawing/2014/main" id="{80EBED72-BCF7-7706-CE03-01EA497F69C7}"/>
              </a:ext>
            </a:extLst>
          </p:cNvPr>
          <p:cNvSpPr>
            <a:spLocks noChangeArrowheads="1"/>
          </p:cNvSpPr>
          <p:nvPr/>
        </p:nvSpPr>
        <p:spPr bwMode="auto">
          <a:xfrm>
            <a:off x="0" y="5715000"/>
            <a:ext cx="9144000" cy="114935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127" name="Picture 7">
            <a:extLst>
              <a:ext uri="{FF2B5EF4-FFF2-40B4-BE49-F238E27FC236}">
                <a16:creationId xmlns:a16="http://schemas.microsoft.com/office/drawing/2014/main" id="{C19BA42B-15BA-8CC5-C6E7-F0E882B70947}"/>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76400" y="1066800"/>
            <a:ext cx="13716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8">
            <a:extLst>
              <a:ext uri="{FF2B5EF4-FFF2-40B4-BE49-F238E27FC236}">
                <a16:creationId xmlns:a16="http://schemas.microsoft.com/office/drawing/2014/main" id="{B5B39177-5891-AB65-B8F0-B29CA3132E17}"/>
              </a:ext>
            </a:extLst>
          </p:cNvPr>
          <p:cNvSpPr txBox="1">
            <a:spLocks noChangeArrowheads="1"/>
          </p:cNvSpPr>
          <p:nvPr/>
        </p:nvSpPr>
        <p:spPr bwMode="auto">
          <a:xfrm>
            <a:off x="4038600" y="5264150"/>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b="0">
                <a:solidFill>
                  <a:srgbClr val="969696"/>
                </a:solidFill>
              </a:rPr>
              <a:t>Copyright © 2007 - The OWASP Foundation</a:t>
            </a:r>
          </a:p>
          <a:p>
            <a:pPr algn="l"/>
            <a:r>
              <a:rPr lang="en-US" altLang="en-US" b="0">
                <a:solidFill>
                  <a:srgbClr val="969696"/>
                </a:solidFill>
              </a:rPr>
              <a:t>This work is available under the Creative Commons SA 2.5 license</a:t>
            </a:r>
          </a:p>
        </p:txBody>
      </p:sp>
      <p:sp>
        <p:nvSpPr>
          <p:cNvPr id="5129" name="Rectangle 9">
            <a:extLst>
              <a:ext uri="{FF2B5EF4-FFF2-40B4-BE49-F238E27FC236}">
                <a16:creationId xmlns:a16="http://schemas.microsoft.com/office/drawing/2014/main" id="{143A9FF7-9DC8-919F-CBF0-5A19C6D9A603}"/>
              </a:ext>
            </a:extLst>
          </p:cNvPr>
          <p:cNvSpPr>
            <a:spLocks noChangeArrowheads="1"/>
          </p:cNvSpPr>
          <p:nvPr/>
        </p:nvSpPr>
        <p:spPr bwMode="auto">
          <a:xfrm>
            <a:off x="0" y="609600"/>
            <a:ext cx="9144000" cy="152400"/>
          </a:xfrm>
          <a:prstGeom prst="rect">
            <a:avLst/>
          </a:prstGeom>
          <a:solidFill>
            <a:srgbClr val="7777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0" name="Rectangle 10">
            <a:extLst>
              <a:ext uri="{FF2B5EF4-FFF2-40B4-BE49-F238E27FC236}">
                <a16:creationId xmlns:a16="http://schemas.microsoft.com/office/drawing/2014/main" id="{2DCAC375-52AA-6E78-D50F-D18635AF8351}"/>
              </a:ext>
            </a:extLst>
          </p:cNvPr>
          <p:cNvSpPr>
            <a:spLocks noChangeArrowheads="1"/>
          </p:cNvSpPr>
          <p:nvPr/>
        </p:nvSpPr>
        <p:spPr bwMode="auto">
          <a:xfrm>
            <a:off x="6350" y="755650"/>
            <a:ext cx="1417638" cy="3740150"/>
          </a:xfrm>
          <a:prstGeom prst="rect">
            <a:avLst/>
          </a:prstGeom>
          <a:solidFill>
            <a:srgbClr val="003399">
              <a:alpha val="59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1" name="Rectangle 11">
            <a:extLst>
              <a:ext uri="{FF2B5EF4-FFF2-40B4-BE49-F238E27FC236}">
                <a16:creationId xmlns:a16="http://schemas.microsoft.com/office/drawing/2014/main" id="{924F84EB-E428-01E6-1B23-FD94CDAC0B0E}"/>
              </a:ext>
            </a:extLst>
          </p:cNvPr>
          <p:cNvSpPr>
            <a:spLocks noChangeArrowheads="1"/>
          </p:cNvSpPr>
          <p:nvPr/>
        </p:nvSpPr>
        <p:spPr bwMode="auto">
          <a:xfrm>
            <a:off x="6350" y="5302250"/>
            <a:ext cx="1417638" cy="412750"/>
          </a:xfrm>
          <a:prstGeom prst="rect">
            <a:avLst/>
          </a:prstGeom>
          <a:gradFill rotWithShape="0">
            <a:gsLst>
              <a:gs pos="0">
                <a:schemeClr val="tx1"/>
              </a:gs>
              <a:gs pos="100000">
                <a:schemeClr val="tx1">
                  <a:gamma/>
                  <a:shade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2" name="Rectangle 12">
            <a:extLst>
              <a:ext uri="{FF2B5EF4-FFF2-40B4-BE49-F238E27FC236}">
                <a16:creationId xmlns:a16="http://schemas.microsoft.com/office/drawing/2014/main" id="{F7E97116-243D-A23E-BE98-8B2945A76BD0}"/>
              </a:ext>
            </a:extLst>
          </p:cNvPr>
          <p:cNvSpPr>
            <a:spLocks noChangeArrowheads="1"/>
          </p:cNvSpPr>
          <p:nvPr/>
        </p:nvSpPr>
        <p:spPr bwMode="auto">
          <a:xfrm>
            <a:off x="6350" y="4845050"/>
            <a:ext cx="1417638" cy="565150"/>
          </a:xfrm>
          <a:prstGeom prst="rect">
            <a:avLst/>
          </a:prstGeom>
          <a:solidFill>
            <a:srgbClr val="339933">
              <a:alpha val="71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3" name="Rectangle 13">
            <a:extLst>
              <a:ext uri="{FF2B5EF4-FFF2-40B4-BE49-F238E27FC236}">
                <a16:creationId xmlns:a16="http://schemas.microsoft.com/office/drawing/2014/main" id="{5DC8253D-9FC4-2979-E756-B8D2ADF98460}"/>
              </a:ext>
            </a:extLst>
          </p:cNvPr>
          <p:cNvSpPr>
            <a:spLocks noChangeArrowheads="1"/>
          </p:cNvSpPr>
          <p:nvPr/>
        </p:nvSpPr>
        <p:spPr bwMode="auto">
          <a:xfrm>
            <a:off x="6350" y="2667000"/>
            <a:ext cx="1417638" cy="1219200"/>
          </a:xfrm>
          <a:prstGeom prst="rect">
            <a:avLst/>
          </a:prstGeom>
          <a:solidFill>
            <a:srgbClr val="003366">
              <a:alpha val="6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4" name="Rectangle 14">
            <a:extLst>
              <a:ext uri="{FF2B5EF4-FFF2-40B4-BE49-F238E27FC236}">
                <a16:creationId xmlns:a16="http://schemas.microsoft.com/office/drawing/2014/main" id="{EFD3DEED-BB46-395A-7C47-E3C5EA781AF5}"/>
              </a:ext>
            </a:extLst>
          </p:cNvPr>
          <p:cNvSpPr>
            <a:spLocks noChangeArrowheads="1"/>
          </p:cNvSpPr>
          <p:nvPr/>
        </p:nvSpPr>
        <p:spPr bwMode="auto">
          <a:xfrm>
            <a:off x="1452563" y="2667000"/>
            <a:ext cx="681037" cy="1219200"/>
          </a:xfrm>
          <a:prstGeom prst="rect">
            <a:avLst/>
          </a:prstGeom>
          <a:solidFill>
            <a:srgbClr val="339933">
              <a:alpha val="71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5" name="Rectangle 15">
            <a:extLst>
              <a:ext uri="{FF2B5EF4-FFF2-40B4-BE49-F238E27FC236}">
                <a16:creationId xmlns:a16="http://schemas.microsoft.com/office/drawing/2014/main" id="{139D15BD-C395-5522-814F-6AFBF5120A8E}"/>
              </a:ext>
            </a:extLst>
          </p:cNvPr>
          <p:cNvSpPr>
            <a:spLocks noChangeArrowheads="1"/>
          </p:cNvSpPr>
          <p:nvPr/>
        </p:nvSpPr>
        <p:spPr bwMode="auto">
          <a:xfrm>
            <a:off x="2170113" y="2667000"/>
            <a:ext cx="681037" cy="1219200"/>
          </a:xfrm>
          <a:prstGeom prst="rect">
            <a:avLst/>
          </a:prstGeom>
          <a:solidFill>
            <a:srgbClr val="339933">
              <a:alpha val="71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6" name="Rectangle 16">
            <a:extLst>
              <a:ext uri="{FF2B5EF4-FFF2-40B4-BE49-F238E27FC236}">
                <a16:creationId xmlns:a16="http://schemas.microsoft.com/office/drawing/2014/main" id="{B4019753-8512-6FE2-12FA-939C2B6F9DC5}"/>
              </a:ext>
            </a:extLst>
          </p:cNvPr>
          <p:cNvSpPr>
            <a:spLocks noChangeArrowheads="1"/>
          </p:cNvSpPr>
          <p:nvPr/>
        </p:nvSpPr>
        <p:spPr bwMode="auto">
          <a:xfrm>
            <a:off x="0" y="2641600"/>
            <a:ext cx="9144000" cy="269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7" name="Text Box 17">
            <a:extLst>
              <a:ext uri="{FF2B5EF4-FFF2-40B4-BE49-F238E27FC236}">
                <a16:creationId xmlns:a16="http://schemas.microsoft.com/office/drawing/2014/main" id="{5EE46D58-4007-48F4-0587-B7774A207720}"/>
              </a:ext>
            </a:extLst>
          </p:cNvPr>
          <p:cNvSpPr txBox="1">
            <a:spLocks noChangeArrowheads="1"/>
          </p:cNvSpPr>
          <p:nvPr/>
        </p:nvSpPr>
        <p:spPr bwMode="auto">
          <a:xfrm>
            <a:off x="4038600" y="5937250"/>
            <a:ext cx="480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a:solidFill>
                  <a:srgbClr val="EAEAEA"/>
                </a:solidFill>
              </a:rPr>
              <a:t>The OWASP Foundation</a:t>
            </a:r>
          </a:p>
        </p:txBody>
      </p:sp>
      <p:sp>
        <p:nvSpPr>
          <p:cNvPr id="5138" name="Rectangle 18">
            <a:extLst>
              <a:ext uri="{FF2B5EF4-FFF2-40B4-BE49-F238E27FC236}">
                <a16:creationId xmlns:a16="http://schemas.microsoft.com/office/drawing/2014/main" id="{B62D4494-FFD3-6DC2-2749-C7C0E67CE114}"/>
              </a:ext>
            </a:extLst>
          </p:cNvPr>
          <p:cNvSpPr>
            <a:spLocks noChangeArrowheads="1"/>
          </p:cNvSpPr>
          <p:nvPr/>
        </p:nvSpPr>
        <p:spPr bwMode="auto">
          <a:xfrm>
            <a:off x="8462963" y="2667000"/>
            <a:ext cx="681037" cy="1219200"/>
          </a:xfrm>
          <a:prstGeom prst="rect">
            <a:avLst/>
          </a:prstGeom>
          <a:solidFill>
            <a:srgbClr val="339933">
              <a:alpha val="71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b="0">
              <a:solidFill>
                <a:schemeClr val="tx1"/>
              </a:solidFill>
            </a:endParaRPr>
          </a:p>
        </p:txBody>
      </p:sp>
      <p:sp>
        <p:nvSpPr>
          <p:cNvPr id="5139" name="Freeform 19">
            <a:extLst>
              <a:ext uri="{FF2B5EF4-FFF2-40B4-BE49-F238E27FC236}">
                <a16:creationId xmlns:a16="http://schemas.microsoft.com/office/drawing/2014/main" id="{10703385-E8D1-95F3-B4D8-B2BE2FA749F2}"/>
              </a:ext>
            </a:extLst>
          </p:cNvPr>
          <p:cNvSpPr>
            <a:spLocks/>
          </p:cNvSpPr>
          <p:nvPr/>
        </p:nvSpPr>
        <p:spPr bwMode="auto">
          <a:xfrm>
            <a:off x="2705100" y="2667000"/>
            <a:ext cx="1028700" cy="1219200"/>
          </a:xfrm>
          <a:custGeom>
            <a:avLst/>
            <a:gdLst>
              <a:gd name="T0" fmla="*/ 0 w 456"/>
              <a:gd name="T1" fmla="*/ 0 h 528"/>
              <a:gd name="T2" fmla="*/ 0 w 456"/>
              <a:gd name="T3" fmla="*/ 528 h 528"/>
              <a:gd name="T4" fmla="*/ 192 w 456"/>
              <a:gd name="T5" fmla="*/ 528 h 528"/>
              <a:gd name="T6" fmla="*/ 452 w 456"/>
              <a:gd name="T7" fmla="*/ 260 h 528"/>
              <a:gd name="T8" fmla="*/ 456 w 456"/>
              <a:gd name="T9" fmla="*/ 1 h 528"/>
              <a:gd name="T10" fmla="*/ 0 w 456"/>
              <a:gd name="T11" fmla="*/ 0 h 528"/>
            </a:gdLst>
            <a:ahLst/>
            <a:cxnLst>
              <a:cxn ang="0">
                <a:pos x="T0" y="T1"/>
              </a:cxn>
              <a:cxn ang="0">
                <a:pos x="T2" y="T3"/>
              </a:cxn>
              <a:cxn ang="0">
                <a:pos x="T4" y="T5"/>
              </a:cxn>
              <a:cxn ang="0">
                <a:pos x="T6" y="T7"/>
              </a:cxn>
              <a:cxn ang="0">
                <a:pos x="T8" y="T9"/>
              </a:cxn>
              <a:cxn ang="0">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3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0" name="Freeform 20">
            <a:extLst>
              <a:ext uri="{FF2B5EF4-FFF2-40B4-BE49-F238E27FC236}">
                <a16:creationId xmlns:a16="http://schemas.microsoft.com/office/drawing/2014/main" id="{CA9D2D81-02D3-ED09-2604-6D600B17A982}"/>
              </a:ext>
            </a:extLst>
          </p:cNvPr>
          <p:cNvSpPr>
            <a:spLocks/>
          </p:cNvSpPr>
          <p:nvPr/>
        </p:nvSpPr>
        <p:spPr bwMode="auto">
          <a:xfrm rot="10800000">
            <a:off x="7385050" y="2667000"/>
            <a:ext cx="1028700" cy="1219200"/>
          </a:xfrm>
          <a:custGeom>
            <a:avLst/>
            <a:gdLst>
              <a:gd name="T0" fmla="*/ 0 w 456"/>
              <a:gd name="T1" fmla="*/ 0 h 528"/>
              <a:gd name="T2" fmla="*/ 0 w 456"/>
              <a:gd name="T3" fmla="*/ 528 h 528"/>
              <a:gd name="T4" fmla="*/ 192 w 456"/>
              <a:gd name="T5" fmla="*/ 528 h 528"/>
              <a:gd name="T6" fmla="*/ 452 w 456"/>
              <a:gd name="T7" fmla="*/ 260 h 528"/>
              <a:gd name="T8" fmla="*/ 456 w 456"/>
              <a:gd name="T9" fmla="*/ 1 h 528"/>
              <a:gd name="T10" fmla="*/ 0 w 456"/>
              <a:gd name="T11" fmla="*/ 0 h 528"/>
            </a:gdLst>
            <a:ahLst/>
            <a:cxnLst>
              <a:cxn ang="0">
                <a:pos x="T0" y="T1"/>
              </a:cxn>
              <a:cxn ang="0">
                <a:pos x="T2" y="T3"/>
              </a:cxn>
              <a:cxn ang="0">
                <a:pos x="T4" y="T5"/>
              </a:cxn>
              <a:cxn ang="0">
                <a:pos x="T6" y="T7"/>
              </a:cxn>
              <a:cxn ang="0">
                <a:pos x="T8" y="T9"/>
              </a:cxn>
              <a:cxn ang="0">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3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1" name="Text Box 21">
            <a:extLst>
              <a:ext uri="{FF2B5EF4-FFF2-40B4-BE49-F238E27FC236}">
                <a16:creationId xmlns:a16="http://schemas.microsoft.com/office/drawing/2014/main" id="{26CDC176-6DCC-815B-A491-07FD9E47C71F}"/>
              </a:ext>
            </a:extLst>
          </p:cNvPr>
          <p:cNvSpPr txBox="1">
            <a:spLocks noChangeArrowheads="1"/>
          </p:cNvSpPr>
          <p:nvPr/>
        </p:nvSpPr>
        <p:spPr bwMode="auto">
          <a:xfrm>
            <a:off x="1524000" y="4229100"/>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a:solidFill>
                  <a:srgbClr val="777777"/>
                </a:solidFill>
              </a:rPr>
              <a:t>OWASP</a:t>
            </a:r>
          </a:p>
        </p:txBody>
      </p:sp>
      <p:sp>
        <p:nvSpPr>
          <p:cNvPr id="5142" name="Text Box 22">
            <a:extLst>
              <a:ext uri="{FF2B5EF4-FFF2-40B4-BE49-F238E27FC236}">
                <a16:creationId xmlns:a16="http://schemas.microsoft.com/office/drawing/2014/main" id="{8836D6BA-1101-C487-4AE9-94B186461301}"/>
              </a:ext>
            </a:extLst>
          </p:cNvPr>
          <p:cNvSpPr txBox="1">
            <a:spLocks noChangeArrowheads="1"/>
          </p:cNvSpPr>
          <p:nvPr/>
        </p:nvSpPr>
        <p:spPr bwMode="auto">
          <a:xfrm>
            <a:off x="4038600" y="6326188"/>
            <a:ext cx="480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0" u="sng">
                <a:solidFill>
                  <a:srgbClr val="EAEAEA"/>
                </a:solidFill>
              </a:rPr>
              <a:t>http://www.owasp.org</a:t>
            </a:r>
            <a:r>
              <a:rPr lang="en-US" altLang="en-US" sz="1600" b="0">
                <a:solidFill>
                  <a:srgbClr val="EAEAEA"/>
                </a:solidFill>
              </a:rPr>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A0DE-C677-F374-BE68-2610C58692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780D3-C5B0-8B61-36CD-FFE76763F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EBA40AF-5643-D62B-C18D-D7D16A94F2C7}"/>
              </a:ext>
            </a:extLst>
          </p:cNvPr>
          <p:cNvSpPr>
            <a:spLocks noGrp="1"/>
          </p:cNvSpPr>
          <p:nvPr>
            <p:ph type="sldNum" sz="quarter" idx="10"/>
          </p:nvPr>
        </p:nvSpPr>
        <p:spPr/>
        <p:txBody>
          <a:bodyPr/>
          <a:lstStyle>
            <a:lvl1pPr>
              <a:defRPr/>
            </a:lvl1pPr>
          </a:lstStyle>
          <a:p>
            <a:fld id="{AD6059F5-32DD-4C95-9E4B-42A3F8D91428}" type="slidenum">
              <a:rPr lang="en-US" altLang="en-US"/>
              <a:pPr/>
              <a:t>‹#›</a:t>
            </a:fld>
            <a:endParaRPr lang="en-US" altLang="en-US"/>
          </a:p>
        </p:txBody>
      </p:sp>
    </p:spTree>
    <p:extLst>
      <p:ext uri="{BB962C8B-B14F-4D97-AF65-F5344CB8AC3E}">
        <p14:creationId xmlns:p14="http://schemas.microsoft.com/office/powerpoint/2010/main" val="3655725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4EF493-F9C1-27ED-1133-895D5F4B1F5D}"/>
              </a:ext>
            </a:extLst>
          </p:cNvPr>
          <p:cNvSpPr>
            <a:spLocks noGrp="1"/>
          </p:cNvSpPr>
          <p:nvPr>
            <p:ph type="title" orient="vert"/>
          </p:nvPr>
        </p:nvSpPr>
        <p:spPr>
          <a:xfrm>
            <a:off x="6629400" y="188913"/>
            <a:ext cx="2057400" cy="59372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99E1C7-995D-39A0-C25A-3243513CCBB1}"/>
              </a:ext>
            </a:extLst>
          </p:cNvPr>
          <p:cNvSpPr>
            <a:spLocks noGrp="1"/>
          </p:cNvSpPr>
          <p:nvPr>
            <p:ph type="body" orient="vert" idx="1"/>
          </p:nvPr>
        </p:nvSpPr>
        <p:spPr>
          <a:xfrm>
            <a:off x="457200" y="188913"/>
            <a:ext cx="60198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4D6F070-3055-BBC6-AA0A-2DE3D509C63A}"/>
              </a:ext>
            </a:extLst>
          </p:cNvPr>
          <p:cNvSpPr>
            <a:spLocks noGrp="1"/>
          </p:cNvSpPr>
          <p:nvPr>
            <p:ph type="sldNum" sz="quarter" idx="10"/>
          </p:nvPr>
        </p:nvSpPr>
        <p:spPr/>
        <p:txBody>
          <a:bodyPr/>
          <a:lstStyle>
            <a:lvl1pPr>
              <a:defRPr/>
            </a:lvl1pPr>
          </a:lstStyle>
          <a:p>
            <a:fld id="{5F8128BB-CC4A-40DE-AA8F-F7D22C3B4B0A}" type="slidenum">
              <a:rPr lang="en-US" altLang="en-US"/>
              <a:pPr/>
              <a:t>‹#›</a:t>
            </a:fld>
            <a:endParaRPr lang="en-US" altLang="en-US"/>
          </a:p>
        </p:txBody>
      </p:sp>
    </p:spTree>
    <p:extLst>
      <p:ext uri="{BB962C8B-B14F-4D97-AF65-F5344CB8AC3E}">
        <p14:creationId xmlns:p14="http://schemas.microsoft.com/office/powerpoint/2010/main" val="943061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7D80-DE61-7BB4-0DF0-57943854B5E6}"/>
              </a:ext>
            </a:extLst>
          </p:cNvPr>
          <p:cNvSpPr>
            <a:spLocks noGrp="1"/>
          </p:cNvSpPr>
          <p:nvPr>
            <p:ph type="title"/>
          </p:nvPr>
        </p:nvSpPr>
        <p:spPr>
          <a:xfrm>
            <a:off x="457200" y="188913"/>
            <a:ext cx="8229600" cy="792162"/>
          </a:xfrm>
        </p:spPr>
        <p:txBody>
          <a:bodyPr/>
          <a:lstStyle/>
          <a:p>
            <a:r>
              <a:rPr lang="en-US"/>
              <a:t>Click to edit Master title style</a:t>
            </a:r>
          </a:p>
        </p:txBody>
      </p:sp>
      <p:sp>
        <p:nvSpPr>
          <p:cNvPr id="3" name="Table Placeholder 2">
            <a:extLst>
              <a:ext uri="{FF2B5EF4-FFF2-40B4-BE49-F238E27FC236}">
                <a16:creationId xmlns:a16="http://schemas.microsoft.com/office/drawing/2014/main" id="{D3A75338-9F3D-F4EF-488F-744413BF0FF0}"/>
              </a:ext>
            </a:extLst>
          </p:cNvPr>
          <p:cNvSpPr>
            <a:spLocks noGrp="1"/>
          </p:cNvSpPr>
          <p:nvPr>
            <p:ph type="tbl" idx="1"/>
          </p:nvPr>
        </p:nvSpPr>
        <p:spPr>
          <a:xfrm>
            <a:off x="457200" y="1295400"/>
            <a:ext cx="8229600" cy="4830763"/>
          </a:xfrm>
        </p:spPr>
        <p:txBody>
          <a:bodyPr/>
          <a:lstStyle/>
          <a:p>
            <a:endParaRPr lang="en-US"/>
          </a:p>
        </p:txBody>
      </p:sp>
      <p:sp>
        <p:nvSpPr>
          <p:cNvPr id="4" name="Slide Number Placeholder 3">
            <a:extLst>
              <a:ext uri="{FF2B5EF4-FFF2-40B4-BE49-F238E27FC236}">
                <a16:creationId xmlns:a16="http://schemas.microsoft.com/office/drawing/2014/main" id="{99461FD5-5800-D9C2-93E5-E6109DBD5F76}"/>
              </a:ext>
            </a:extLst>
          </p:cNvPr>
          <p:cNvSpPr>
            <a:spLocks noGrp="1"/>
          </p:cNvSpPr>
          <p:nvPr>
            <p:ph type="sldNum" sz="quarter" idx="10"/>
          </p:nvPr>
        </p:nvSpPr>
        <p:spPr>
          <a:xfrm>
            <a:off x="8388350" y="6296025"/>
            <a:ext cx="406400" cy="228600"/>
          </a:xfrm>
        </p:spPr>
        <p:txBody>
          <a:bodyPr/>
          <a:lstStyle>
            <a:lvl1pPr>
              <a:defRPr/>
            </a:lvl1pPr>
          </a:lstStyle>
          <a:p>
            <a:fld id="{57F5F1C1-1915-4761-BE18-412102E4EB69}" type="slidenum">
              <a:rPr lang="en-US" altLang="en-US"/>
              <a:pPr/>
              <a:t>‹#›</a:t>
            </a:fld>
            <a:endParaRPr lang="en-US" altLang="en-US"/>
          </a:p>
        </p:txBody>
      </p:sp>
    </p:spTree>
    <p:extLst>
      <p:ext uri="{BB962C8B-B14F-4D97-AF65-F5344CB8AC3E}">
        <p14:creationId xmlns:p14="http://schemas.microsoft.com/office/powerpoint/2010/main" val="397431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CBBE-C514-9666-B376-7236FDA64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C83B11-D30B-BF4C-53B5-FD59CCA84E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A672EA2-0F1B-DAD8-A146-866B20437F34}"/>
              </a:ext>
            </a:extLst>
          </p:cNvPr>
          <p:cNvSpPr>
            <a:spLocks noGrp="1"/>
          </p:cNvSpPr>
          <p:nvPr>
            <p:ph type="sldNum" sz="quarter" idx="10"/>
          </p:nvPr>
        </p:nvSpPr>
        <p:spPr/>
        <p:txBody>
          <a:bodyPr/>
          <a:lstStyle>
            <a:lvl1pPr>
              <a:defRPr/>
            </a:lvl1pPr>
          </a:lstStyle>
          <a:p>
            <a:fld id="{18EF33FD-21B3-4D9D-8F9B-7135A8993C9B}" type="slidenum">
              <a:rPr lang="en-US" altLang="en-US"/>
              <a:pPr/>
              <a:t>‹#›</a:t>
            </a:fld>
            <a:endParaRPr lang="en-US" altLang="en-US"/>
          </a:p>
        </p:txBody>
      </p:sp>
    </p:spTree>
    <p:extLst>
      <p:ext uri="{BB962C8B-B14F-4D97-AF65-F5344CB8AC3E}">
        <p14:creationId xmlns:p14="http://schemas.microsoft.com/office/powerpoint/2010/main" val="323664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2050-A3A8-4E8F-7A31-A08EC3E85731}"/>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3789F4-212B-6BF7-255F-2239BCFFB09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1BC7AFC2-4E95-C204-DBAB-16312DAE92E8}"/>
              </a:ext>
            </a:extLst>
          </p:cNvPr>
          <p:cNvSpPr>
            <a:spLocks noGrp="1"/>
          </p:cNvSpPr>
          <p:nvPr>
            <p:ph type="sldNum" sz="quarter" idx="10"/>
          </p:nvPr>
        </p:nvSpPr>
        <p:spPr/>
        <p:txBody>
          <a:bodyPr/>
          <a:lstStyle>
            <a:lvl1pPr>
              <a:defRPr/>
            </a:lvl1pPr>
          </a:lstStyle>
          <a:p>
            <a:fld id="{4E45280E-4274-4B73-9AE5-00F4C4234ABF}" type="slidenum">
              <a:rPr lang="en-US" altLang="en-US"/>
              <a:pPr/>
              <a:t>‹#›</a:t>
            </a:fld>
            <a:endParaRPr lang="en-US" altLang="en-US"/>
          </a:p>
        </p:txBody>
      </p:sp>
    </p:spTree>
    <p:extLst>
      <p:ext uri="{BB962C8B-B14F-4D97-AF65-F5344CB8AC3E}">
        <p14:creationId xmlns:p14="http://schemas.microsoft.com/office/powerpoint/2010/main" val="315044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85AA-BEBC-2B5D-F9DB-D192236C5F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F1CAA-200F-4D81-3307-F6C7CA1AEA93}"/>
              </a:ext>
            </a:extLst>
          </p:cNvPr>
          <p:cNvSpPr>
            <a:spLocks noGrp="1"/>
          </p:cNvSpPr>
          <p:nvPr>
            <p:ph sz="half" idx="1"/>
          </p:nvPr>
        </p:nvSpPr>
        <p:spPr>
          <a:xfrm>
            <a:off x="457200" y="1295400"/>
            <a:ext cx="40386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C3F4BE-DB77-A368-6050-483E35343CC5}"/>
              </a:ext>
            </a:extLst>
          </p:cNvPr>
          <p:cNvSpPr>
            <a:spLocks noGrp="1"/>
          </p:cNvSpPr>
          <p:nvPr>
            <p:ph sz="half" idx="2"/>
          </p:nvPr>
        </p:nvSpPr>
        <p:spPr>
          <a:xfrm>
            <a:off x="4648200" y="1295400"/>
            <a:ext cx="40386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06B94795-B38F-086F-FF7C-68DD959EA1F0}"/>
              </a:ext>
            </a:extLst>
          </p:cNvPr>
          <p:cNvSpPr>
            <a:spLocks noGrp="1"/>
          </p:cNvSpPr>
          <p:nvPr>
            <p:ph type="sldNum" sz="quarter" idx="10"/>
          </p:nvPr>
        </p:nvSpPr>
        <p:spPr/>
        <p:txBody>
          <a:bodyPr/>
          <a:lstStyle>
            <a:lvl1pPr>
              <a:defRPr/>
            </a:lvl1pPr>
          </a:lstStyle>
          <a:p>
            <a:fld id="{BF081135-8EA5-4DD2-8F59-A6AF54647334}" type="slidenum">
              <a:rPr lang="en-US" altLang="en-US"/>
              <a:pPr/>
              <a:t>‹#›</a:t>
            </a:fld>
            <a:endParaRPr lang="en-US" altLang="en-US"/>
          </a:p>
        </p:txBody>
      </p:sp>
    </p:spTree>
    <p:extLst>
      <p:ext uri="{BB962C8B-B14F-4D97-AF65-F5344CB8AC3E}">
        <p14:creationId xmlns:p14="http://schemas.microsoft.com/office/powerpoint/2010/main" val="3238787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5A13-C2C3-6EC8-1618-66C9B88BCB22}"/>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03C744-8B94-1E13-9FF8-A80B41991A3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AB77B5-9CC2-1A67-98FF-5B9ACE9A26C9}"/>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CD274A-40D2-CF53-19DB-8D1F77DC8A9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BCA4D-DD89-2F70-9B00-B931C9F3B75C}"/>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4EF8C03-0D3E-4C66-1AF0-592A276921E0}"/>
              </a:ext>
            </a:extLst>
          </p:cNvPr>
          <p:cNvSpPr>
            <a:spLocks noGrp="1"/>
          </p:cNvSpPr>
          <p:nvPr>
            <p:ph type="sldNum" sz="quarter" idx="10"/>
          </p:nvPr>
        </p:nvSpPr>
        <p:spPr/>
        <p:txBody>
          <a:bodyPr/>
          <a:lstStyle>
            <a:lvl1pPr>
              <a:defRPr/>
            </a:lvl1pPr>
          </a:lstStyle>
          <a:p>
            <a:fld id="{9C946776-FC95-47E7-A58B-1E194966B7AF}" type="slidenum">
              <a:rPr lang="en-US" altLang="en-US"/>
              <a:pPr/>
              <a:t>‹#›</a:t>
            </a:fld>
            <a:endParaRPr lang="en-US" altLang="en-US"/>
          </a:p>
        </p:txBody>
      </p:sp>
    </p:spTree>
    <p:extLst>
      <p:ext uri="{BB962C8B-B14F-4D97-AF65-F5344CB8AC3E}">
        <p14:creationId xmlns:p14="http://schemas.microsoft.com/office/powerpoint/2010/main" val="2438153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A06A-5F15-79A6-CB65-BDC80253CC5C}"/>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F39C9-339B-38B4-15AF-CB95B6EDE88B}"/>
              </a:ext>
            </a:extLst>
          </p:cNvPr>
          <p:cNvSpPr>
            <a:spLocks noGrp="1"/>
          </p:cNvSpPr>
          <p:nvPr>
            <p:ph type="sldNum" sz="quarter" idx="10"/>
          </p:nvPr>
        </p:nvSpPr>
        <p:spPr/>
        <p:txBody>
          <a:bodyPr/>
          <a:lstStyle>
            <a:lvl1pPr>
              <a:defRPr/>
            </a:lvl1pPr>
          </a:lstStyle>
          <a:p>
            <a:fld id="{9326C9E0-ADE9-489E-A905-3F88D8821C3F}" type="slidenum">
              <a:rPr lang="en-US" altLang="en-US"/>
              <a:pPr/>
              <a:t>‹#›</a:t>
            </a:fld>
            <a:endParaRPr lang="en-US" altLang="en-US"/>
          </a:p>
        </p:txBody>
      </p:sp>
    </p:spTree>
    <p:extLst>
      <p:ext uri="{BB962C8B-B14F-4D97-AF65-F5344CB8AC3E}">
        <p14:creationId xmlns:p14="http://schemas.microsoft.com/office/powerpoint/2010/main" val="24520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AC9614-89B1-95BA-9BF2-2AE7C716BA73}"/>
              </a:ext>
            </a:extLst>
          </p:cNvPr>
          <p:cNvSpPr>
            <a:spLocks noGrp="1"/>
          </p:cNvSpPr>
          <p:nvPr>
            <p:ph type="sldNum" sz="quarter" idx="10"/>
          </p:nvPr>
        </p:nvSpPr>
        <p:spPr/>
        <p:txBody>
          <a:bodyPr/>
          <a:lstStyle>
            <a:lvl1pPr>
              <a:defRPr/>
            </a:lvl1pPr>
          </a:lstStyle>
          <a:p>
            <a:fld id="{8CF56FC6-ADFB-4381-AC3C-5E58FE1BD072}" type="slidenum">
              <a:rPr lang="en-US" altLang="en-US"/>
              <a:pPr/>
              <a:t>‹#›</a:t>
            </a:fld>
            <a:endParaRPr lang="en-US" altLang="en-US"/>
          </a:p>
        </p:txBody>
      </p:sp>
    </p:spTree>
    <p:extLst>
      <p:ext uri="{BB962C8B-B14F-4D97-AF65-F5344CB8AC3E}">
        <p14:creationId xmlns:p14="http://schemas.microsoft.com/office/powerpoint/2010/main" val="99798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D3CD-8959-85B7-6144-E4B4387F51E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168FF-F2F4-73B7-F081-2B5EF01640C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E85A46-FF18-ABB4-77B8-6D80BD3B0B0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1B81701D-F0D6-9C42-DAB8-4E70DB50F6FF}"/>
              </a:ext>
            </a:extLst>
          </p:cNvPr>
          <p:cNvSpPr>
            <a:spLocks noGrp="1"/>
          </p:cNvSpPr>
          <p:nvPr>
            <p:ph type="sldNum" sz="quarter" idx="10"/>
          </p:nvPr>
        </p:nvSpPr>
        <p:spPr/>
        <p:txBody>
          <a:bodyPr/>
          <a:lstStyle>
            <a:lvl1pPr>
              <a:defRPr/>
            </a:lvl1pPr>
          </a:lstStyle>
          <a:p>
            <a:fld id="{C8A1B452-0389-43AD-BE26-E0BC6B703835}" type="slidenum">
              <a:rPr lang="en-US" altLang="en-US"/>
              <a:pPr/>
              <a:t>‹#›</a:t>
            </a:fld>
            <a:endParaRPr lang="en-US" altLang="en-US"/>
          </a:p>
        </p:txBody>
      </p:sp>
    </p:spTree>
    <p:extLst>
      <p:ext uri="{BB962C8B-B14F-4D97-AF65-F5344CB8AC3E}">
        <p14:creationId xmlns:p14="http://schemas.microsoft.com/office/powerpoint/2010/main" val="390340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2D60-6F5E-0187-1718-93A69D4D7DA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F17393-CB25-F0C2-7D95-49CFF8E2905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4EBABF-9DE0-A145-8264-C8610B6A139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EBAF6894-FA43-4966-6FCC-FEBC458D7E59}"/>
              </a:ext>
            </a:extLst>
          </p:cNvPr>
          <p:cNvSpPr>
            <a:spLocks noGrp="1"/>
          </p:cNvSpPr>
          <p:nvPr>
            <p:ph type="sldNum" sz="quarter" idx="10"/>
          </p:nvPr>
        </p:nvSpPr>
        <p:spPr/>
        <p:txBody>
          <a:bodyPr/>
          <a:lstStyle>
            <a:lvl1pPr>
              <a:defRPr/>
            </a:lvl1pPr>
          </a:lstStyle>
          <a:p>
            <a:fld id="{098F3B95-CE9A-47CA-AD85-6E17C128642D}" type="slidenum">
              <a:rPr lang="en-US" altLang="en-US"/>
              <a:pPr/>
              <a:t>‹#›</a:t>
            </a:fld>
            <a:endParaRPr lang="en-US" altLang="en-US"/>
          </a:p>
        </p:txBody>
      </p:sp>
    </p:spTree>
    <p:extLst>
      <p:ext uri="{BB962C8B-B14F-4D97-AF65-F5344CB8AC3E}">
        <p14:creationId xmlns:p14="http://schemas.microsoft.com/office/powerpoint/2010/main" val="413322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EF413C3-20A0-74AA-6E77-AB39F2244932}"/>
              </a:ext>
            </a:extLst>
          </p:cNvPr>
          <p:cNvSpPr>
            <a:spLocks noGrp="1" noChangeArrowheads="1"/>
          </p:cNvSpPr>
          <p:nvPr>
            <p:ph type="title"/>
          </p:nvPr>
        </p:nvSpPr>
        <p:spPr bwMode="auto">
          <a:xfrm>
            <a:off x="457200" y="188913"/>
            <a:ext cx="822960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2698FBE8-601E-5AE5-1350-FBCB6348BCDB}"/>
              </a:ext>
            </a:extLst>
          </p:cNvPr>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Rectangle 4">
            <a:extLst>
              <a:ext uri="{FF2B5EF4-FFF2-40B4-BE49-F238E27FC236}">
                <a16:creationId xmlns:a16="http://schemas.microsoft.com/office/drawing/2014/main" id="{98ED45CE-BAE8-2280-8B26-0233B641DBCE}"/>
              </a:ext>
            </a:extLst>
          </p:cNvPr>
          <p:cNvSpPr>
            <a:spLocks noChangeArrowheads="1"/>
          </p:cNvSpPr>
          <p:nvPr/>
        </p:nvSpPr>
        <p:spPr bwMode="auto">
          <a:xfrm>
            <a:off x="0" y="0"/>
            <a:ext cx="9144000" cy="1524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1" name="Rectangle 5">
            <a:extLst>
              <a:ext uri="{FF2B5EF4-FFF2-40B4-BE49-F238E27FC236}">
                <a16:creationId xmlns:a16="http://schemas.microsoft.com/office/drawing/2014/main" id="{2F866547-E0AF-4DBB-7C4A-28FE1ECD9366}"/>
              </a:ext>
            </a:extLst>
          </p:cNvPr>
          <p:cNvSpPr>
            <a:spLocks noChangeArrowheads="1"/>
          </p:cNvSpPr>
          <p:nvPr/>
        </p:nvSpPr>
        <p:spPr bwMode="auto">
          <a:xfrm>
            <a:off x="0" y="6711950"/>
            <a:ext cx="9144000" cy="152400"/>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02" name="Picture 6">
            <a:extLst>
              <a:ext uri="{FF2B5EF4-FFF2-40B4-BE49-F238E27FC236}">
                <a16:creationId xmlns:a16="http://schemas.microsoft.com/office/drawing/2014/main" id="{6EAC9E42-B764-6D9D-7D11-5087E719F4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67663" y="6248400"/>
            <a:ext cx="3810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Rectangle 7">
            <a:extLst>
              <a:ext uri="{FF2B5EF4-FFF2-40B4-BE49-F238E27FC236}">
                <a16:creationId xmlns:a16="http://schemas.microsoft.com/office/drawing/2014/main" id="{73E21CED-FFB9-D4A6-7C5B-19F81F87C24F}"/>
              </a:ext>
            </a:extLst>
          </p:cNvPr>
          <p:cNvSpPr>
            <a:spLocks noGrp="1" noChangeArrowheads="1"/>
          </p:cNvSpPr>
          <p:nvPr>
            <p:ph type="sldNum" sz="quarter" idx="4"/>
          </p:nvPr>
        </p:nvSpPr>
        <p:spPr bwMode="auto">
          <a:xfrm>
            <a:off x="8388350" y="6296025"/>
            <a:ext cx="406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fld id="{C431F97A-8ECE-4EF2-A135-B91BC09954E7}" type="slidenum">
              <a:rPr lang="en-US" altLang="en-US"/>
              <a:pPr/>
              <a:t>‹#›</a:t>
            </a:fld>
            <a:endParaRPr lang="en-US" altLang="en-US"/>
          </a:p>
        </p:txBody>
      </p:sp>
      <p:sp>
        <p:nvSpPr>
          <p:cNvPr id="4104" name="Text Box 8">
            <a:extLst>
              <a:ext uri="{FF2B5EF4-FFF2-40B4-BE49-F238E27FC236}">
                <a16:creationId xmlns:a16="http://schemas.microsoft.com/office/drawing/2014/main" id="{5356600A-75AD-979D-BDCA-81FF6CE818EF}"/>
              </a:ext>
            </a:extLst>
          </p:cNvPr>
          <p:cNvSpPr txBox="1">
            <a:spLocks noChangeArrowheads="1"/>
          </p:cNvSpPr>
          <p:nvPr/>
        </p:nvSpPr>
        <p:spPr bwMode="auto">
          <a:xfrm>
            <a:off x="5580063" y="6270625"/>
            <a:ext cx="2387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1400">
                <a:solidFill>
                  <a:srgbClr val="969696"/>
                </a:solidFill>
              </a:rPr>
              <a:t>OWASP</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out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Lst>
  </p:timing>
  <p:hf hdr="0" ftr="0" dt="0"/>
  <p:txStyles>
    <p:titleStyle>
      <a:lvl1pPr algn="l" rtl="0" fontAlgn="base">
        <a:spcBef>
          <a:spcPct val="0"/>
        </a:spcBef>
        <a:spcAft>
          <a:spcPct val="0"/>
        </a:spcAft>
        <a:defRPr sz="2800" b="1" kern="1200">
          <a:solidFill>
            <a:schemeClr val="tx2"/>
          </a:solidFill>
          <a:latin typeface="+mj-lt"/>
          <a:ea typeface="+mj-ea"/>
          <a:cs typeface="+mj-cs"/>
        </a:defRPr>
      </a:lvl1pPr>
      <a:lvl2pPr algn="l" rtl="0" fontAlgn="base">
        <a:spcBef>
          <a:spcPct val="0"/>
        </a:spcBef>
        <a:spcAft>
          <a:spcPct val="0"/>
        </a:spcAft>
        <a:defRPr sz="2800" b="1">
          <a:solidFill>
            <a:schemeClr val="tx2"/>
          </a:solidFill>
          <a:latin typeface="Tahoma" panose="020B0604030504040204" pitchFamily="34" charset="0"/>
        </a:defRPr>
      </a:lvl2pPr>
      <a:lvl3pPr algn="l" rtl="0" fontAlgn="base">
        <a:spcBef>
          <a:spcPct val="0"/>
        </a:spcBef>
        <a:spcAft>
          <a:spcPct val="0"/>
        </a:spcAft>
        <a:defRPr sz="2800" b="1">
          <a:solidFill>
            <a:schemeClr val="tx2"/>
          </a:solidFill>
          <a:latin typeface="Tahoma" panose="020B0604030504040204" pitchFamily="34" charset="0"/>
        </a:defRPr>
      </a:lvl3pPr>
      <a:lvl4pPr algn="l" rtl="0" fontAlgn="base">
        <a:spcBef>
          <a:spcPct val="0"/>
        </a:spcBef>
        <a:spcAft>
          <a:spcPct val="0"/>
        </a:spcAft>
        <a:defRPr sz="2800" b="1">
          <a:solidFill>
            <a:schemeClr val="tx2"/>
          </a:solidFill>
          <a:latin typeface="Tahoma" panose="020B0604030504040204" pitchFamily="34" charset="0"/>
        </a:defRPr>
      </a:lvl4pPr>
      <a:lvl5pPr algn="l" rtl="0" fontAlgn="base">
        <a:spcBef>
          <a:spcPct val="0"/>
        </a:spcBef>
        <a:spcAft>
          <a:spcPct val="0"/>
        </a:spcAft>
        <a:defRPr sz="2800" b="1">
          <a:solidFill>
            <a:schemeClr val="tx2"/>
          </a:solidFill>
          <a:latin typeface="Tahoma" panose="020B0604030504040204" pitchFamily="34" charset="0"/>
        </a:defRPr>
      </a:lvl5pPr>
      <a:lvl6pPr marL="457200" algn="l" rtl="0" fontAlgn="base">
        <a:spcBef>
          <a:spcPct val="0"/>
        </a:spcBef>
        <a:spcAft>
          <a:spcPct val="0"/>
        </a:spcAft>
        <a:defRPr sz="2800" b="1">
          <a:solidFill>
            <a:schemeClr val="tx2"/>
          </a:solidFill>
          <a:latin typeface="Tahoma" panose="020B0604030504040204" pitchFamily="34" charset="0"/>
        </a:defRPr>
      </a:lvl6pPr>
      <a:lvl7pPr marL="914400" algn="l" rtl="0" fontAlgn="base">
        <a:spcBef>
          <a:spcPct val="0"/>
        </a:spcBef>
        <a:spcAft>
          <a:spcPct val="0"/>
        </a:spcAft>
        <a:defRPr sz="2800" b="1">
          <a:solidFill>
            <a:schemeClr val="tx2"/>
          </a:solidFill>
          <a:latin typeface="Tahoma" panose="020B0604030504040204" pitchFamily="34" charset="0"/>
        </a:defRPr>
      </a:lvl7pPr>
      <a:lvl8pPr marL="1371600" algn="l" rtl="0" fontAlgn="base">
        <a:spcBef>
          <a:spcPct val="0"/>
        </a:spcBef>
        <a:spcAft>
          <a:spcPct val="0"/>
        </a:spcAft>
        <a:defRPr sz="2800" b="1">
          <a:solidFill>
            <a:schemeClr val="tx2"/>
          </a:solidFill>
          <a:latin typeface="Tahoma" panose="020B0604030504040204" pitchFamily="34" charset="0"/>
        </a:defRPr>
      </a:lvl8pPr>
      <a:lvl9pPr marL="1828800" algn="l" rtl="0" fontAlgn="base">
        <a:spcBef>
          <a:spcPct val="0"/>
        </a:spcBef>
        <a:spcAft>
          <a:spcPct val="0"/>
        </a:spcAft>
        <a:defRPr sz="2800" b="1">
          <a:solidFill>
            <a:schemeClr val="tx2"/>
          </a:solidFill>
          <a:latin typeface="Tahoma" panose="020B0604030504040204" pitchFamily="34" charset="0"/>
        </a:defRPr>
      </a:lvl9pPr>
    </p:titleStyle>
    <p:bodyStyle>
      <a:lvl1pPr marL="342900" indent="-342900" algn="l" rtl="0" fontAlgn="base">
        <a:spcBef>
          <a:spcPct val="20000"/>
        </a:spcBef>
        <a:spcAft>
          <a:spcPct val="0"/>
        </a:spcAft>
        <a:buFont typeface="Webdings" panose="05030102010509060703" pitchFamily="18" charset="2"/>
        <a:buChar char="&lt;"/>
        <a:defRPr sz="2800" kern="1200">
          <a:solidFill>
            <a:schemeClr val="tx1"/>
          </a:solidFill>
          <a:latin typeface="+mn-lt"/>
          <a:ea typeface="+mn-ea"/>
          <a:cs typeface="+mn-cs"/>
        </a:defRPr>
      </a:lvl1pPr>
      <a:lvl2pPr marL="742950" indent="-285750" algn="l" rtl="0" fontAlgn="base">
        <a:spcBef>
          <a:spcPct val="20000"/>
        </a:spcBef>
        <a:spcAft>
          <a:spcPct val="0"/>
        </a:spcAft>
        <a:buFont typeface="Webdings" panose="05030102010509060703" pitchFamily="18" charset="2"/>
        <a:buChar char="4"/>
        <a:defRPr sz="2400" kern="1200">
          <a:solidFill>
            <a:schemeClr val="tx1"/>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kern="1200">
          <a:solidFill>
            <a:schemeClr val="tx1"/>
          </a:solidFill>
          <a:latin typeface="+mn-lt"/>
          <a:ea typeface="+mn-ea"/>
          <a:cs typeface="+mn-cs"/>
        </a:defRPr>
      </a:lvl4pPr>
      <a:lvl5pPr marL="2057400"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hyperlink" Target="mailto:dave.wichers@aspectsecurity.com" TargetMode="External"/><Relationship Id="rId4" Type="http://schemas.openxmlformats.org/officeDocument/2006/relationships/hyperlink" Target="mailto:dave.wichers@owasp.org"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30.jpeg"/><Relationship Id="rId5" Type="http://schemas.openxmlformats.org/officeDocument/2006/relationships/hyperlink" Target="http://www.swbic.org/products/clipart/images/computeruser.jpg" TargetMode="Externa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hyperlink" Target="http://www.owasp.org/index.php/Testing_Guid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hyperlink" Target="http://www.owasp.org/index.php?title=Top_10_2007" TargetMode="Externa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4.jpeg"/><Relationship Id="rId5" Type="http://schemas.openxmlformats.org/officeDocument/2006/relationships/image" Target="../media/image29.jpe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mailto:dave.wichers@aspectsecurity.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jpeg"/><Relationship Id="rId5" Type="http://schemas.openxmlformats.org/officeDocument/2006/relationships/image" Target="../media/image29.jpe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hacker.com/" TargetMode="External"/><Relationship Id="rId5" Type="http://schemas.openxmlformats.org/officeDocument/2006/relationships/image" Target="../media/image34.jpe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wbic.org/products/clipart/images/computeruser.jp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34.jpe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10.jpeg"/><Relationship Id="rId18" Type="http://schemas.openxmlformats.org/officeDocument/2006/relationships/hyperlink" Target="http://books.google.com/books?vid=ISBN0849329981&amp;id=tbo_JZ5IRKQC&amp;pg=RA2-PA275&amp;lpg=RA2-PA275&amp;dq=owasp&amp;num=100&amp;sig=cV6tieHfrr9Eo_wuEfeyuC-Gwow" TargetMode="External"/><Relationship Id="rId26" Type="http://schemas.openxmlformats.org/officeDocument/2006/relationships/hyperlink" Target="http://books.google.com/books?vid=ISBN0130355488&amp;id=O3VB-zspJo4C&amp;pg=PA716&amp;lpg=PA716&amp;dq=owasp&amp;num=100&amp;sig=_joUK2T4cwJO9075QLXOBvqw8XU" TargetMode="External"/><Relationship Id="rId21" Type="http://schemas.openxmlformats.org/officeDocument/2006/relationships/image" Target="../media/image14.jpeg"/><Relationship Id="rId34" Type="http://schemas.openxmlformats.org/officeDocument/2006/relationships/hyperlink" Target="http://www.amazon.com/Applied-Cryptography-Protocols-Algorithms-Source/dp/0471128457/sr=8-3/qid=1169351746/ref=pd_bbs_sr_3/103-6175548-3897446?ie=UTF8&amp;s=books" TargetMode="External"/><Relationship Id="rId7" Type="http://schemas.openxmlformats.org/officeDocument/2006/relationships/image" Target="../media/image7.jpeg"/><Relationship Id="rId12" Type="http://schemas.openxmlformats.org/officeDocument/2006/relationships/hyperlink" Target="http://books.google.com/books?vid=ISBN0072227842&amp;id=6T4jrz6PbjAC&amp;pg=PP1&amp;lpg=PP1&amp;ots=dBoN7I40n0&amp;dq=owasp&amp;num=100&amp;sig=LpexheevY0rqKxeFd8e5-LOkXe8" TargetMode="External"/><Relationship Id="rId17" Type="http://schemas.openxmlformats.org/officeDocument/2006/relationships/image" Target="../media/image12.jpeg"/><Relationship Id="rId25" Type="http://schemas.openxmlformats.org/officeDocument/2006/relationships/image" Target="../media/image16.jpeg"/><Relationship Id="rId33" Type="http://schemas.openxmlformats.org/officeDocument/2006/relationships/image" Target="../media/image20.jpeg"/><Relationship Id="rId38"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hyperlink" Target="http://books.google.com/books?vid=ISBN0596007949&amp;id=iV8DRekYvg0C&amp;pg=PA183&amp;lpg=PA183&amp;dq=owasp&amp;num=100&amp;sig=ViVx6MhMJRaokqE2QrCoJJKwcCM" TargetMode="External"/><Relationship Id="rId20" Type="http://schemas.openxmlformats.org/officeDocument/2006/relationships/hyperlink" Target="http://books.google.com/books?vid=ISBN0596002424&amp;id=-Qj5aMPujwMC&amp;pg=RA2-PA194&amp;lpg=RA2-PA194&amp;dq=owasp&amp;num=100&amp;sig=6Dcl8qgL2dWy7SRviwtv8VqQQXc" TargetMode="External"/><Relationship Id="rId29" Type="http://schemas.openxmlformats.org/officeDocument/2006/relationships/image" Target="../media/image18.jpeg"/><Relationship Id="rId1" Type="http://schemas.openxmlformats.org/officeDocument/2006/relationships/tags" Target="../tags/tag3.xml"/><Relationship Id="rId6" Type="http://schemas.openxmlformats.org/officeDocument/2006/relationships/hyperlink" Target="http://books.google.com/books?vid=ISBN0072227834&amp;id=MDVTbFceXvwC&amp;pg=RA7-PA134&amp;lpg=RA7-PA134&amp;ots=xrEpp_SM9R&amp;dq=owasp&amp;num=100&amp;sig=Rp9XAMFxtQ2bDMq0RTXjddpkcKQ" TargetMode="External"/><Relationship Id="rId11" Type="http://schemas.openxmlformats.org/officeDocument/2006/relationships/image" Target="../media/image9.jpeg"/><Relationship Id="rId24" Type="http://schemas.openxmlformats.org/officeDocument/2006/relationships/hyperlink" Target="http://books.google.com/books?vid=ISBN0072226307&amp;id=npYOWjVR0q4C&amp;pg=RA4-PA301&amp;lpg=RA4-PA301&amp;dq=owasp&amp;num=100&amp;sig=O6rHxhdcuFiGDPMMMkPN1GbWXsE" TargetMode="External"/><Relationship Id="rId32" Type="http://schemas.openxmlformats.org/officeDocument/2006/relationships/hyperlink" Target="http://books.google.com/books?vid=ISBN0201440997&amp;id=NHWRH3xXQpgC&amp;pg=PP1&amp;lpg=PP1&amp;ots=uBTf_a0YcT&amp;dq=computer+security&amp;num=100&amp;sig=HC69to8ZQFU6RnPepyU9likCLyg" TargetMode="External"/><Relationship Id="rId37" Type="http://schemas.openxmlformats.org/officeDocument/2006/relationships/image" Target="../media/image23.png"/><Relationship Id="rId5" Type="http://schemas.openxmlformats.org/officeDocument/2006/relationships/image" Target="../media/image6.jpeg"/><Relationship Id="rId15" Type="http://schemas.openxmlformats.org/officeDocument/2006/relationships/image" Target="../media/image11.jpeg"/><Relationship Id="rId23" Type="http://schemas.openxmlformats.org/officeDocument/2006/relationships/image" Target="../media/image15.jpeg"/><Relationship Id="rId28" Type="http://schemas.openxmlformats.org/officeDocument/2006/relationships/hyperlink" Target="http://books.google.com/books?vid=ISBN1932266658&amp;id=79FMJAl_-qoC&amp;pg=PP1&amp;lpg=PP1&amp;dq=owasp&amp;num=100&amp;sig=W6bbEaUrpKFQ3CAWpvu5P_G0_eQ" TargetMode="External"/><Relationship Id="rId36" Type="http://schemas.openxmlformats.org/officeDocument/2006/relationships/image" Target="../media/image22.png"/><Relationship Id="rId10" Type="http://schemas.openxmlformats.org/officeDocument/2006/relationships/hyperlink" Target="http://books.google.com/books?vid=ISBN193226647X&amp;id=i8j865qq7dYC&amp;pg=PA260&amp;lpg=PA260&amp;ots=Mb5TcIyFKC&amp;dq=owasp&amp;num=100&amp;sig=a4fd0jjbmWu48n_HMKzkfWzKjJE" TargetMode="External"/><Relationship Id="rId19" Type="http://schemas.openxmlformats.org/officeDocument/2006/relationships/image" Target="../media/image13.jpeg"/><Relationship Id="rId31" Type="http://schemas.openxmlformats.org/officeDocument/2006/relationships/image" Target="../media/image19.jpeg"/><Relationship Id="rId4" Type="http://schemas.openxmlformats.org/officeDocument/2006/relationships/hyperlink" Target="http://www.amazon.com/Security-Development-Lifecycle-Michael-Howard/dp/0735622140/sr=8-36/qid=1169351879/ref=sr_1_36/103-6175548-3897446?ie=UTF8&amp;s=books" TargetMode="External"/><Relationship Id="rId9" Type="http://schemas.openxmlformats.org/officeDocument/2006/relationships/image" Target="../media/image8.jpeg"/><Relationship Id="rId14" Type="http://schemas.openxmlformats.org/officeDocument/2006/relationships/hyperlink" Target="http://books.google.com/books?vid=ISBN1931836361&amp;id=fKsc9NwsNpMC&amp;pg=PA478&amp;lpg=PA478&amp;dq=owasp&amp;num=100&amp;sig=p23ci0e9s72yyc9q7F5cKipwuyY" TargetMode="External"/><Relationship Id="rId22" Type="http://schemas.openxmlformats.org/officeDocument/2006/relationships/hyperlink" Target="http://books.google.com/books?vid=ISBN0596007248&amp;id=5yiULnTkN6oC&amp;pg=RA1-PA377&amp;lpg=RA1-PA377&amp;dq=owasp&amp;num=100&amp;sig=fASJI79UXTDdYiYjEI9YPMwEoR0" TargetMode="External"/><Relationship Id="rId27" Type="http://schemas.openxmlformats.org/officeDocument/2006/relationships/image" Target="../media/image17.jpeg"/><Relationship Id="rId30" Type="http://schemas.openxmlformats.org/officeDocument/2006/relationships/hyperlink" Target="http://books.google.com/books?vid=ISBN1565924029&amp;id=nuhf5r_TL14C&amp;pg=PP1&amp;lpg=PP1&amp;ots=GyKee8-_23&amp;dq=cryptography&amp;num=100&amp;sig=JK8NV6zwR-Wsw47Hv0h2q_jPYY8" TargetMode="External"/><Relationship Id="rId35" Type="http://schemas.openxmlformats.org/officeDocument/2006/relationships/image" Target="../media/image21.jpeg"/><Relationship Id="rId8" Type="http://schemas.openxmlformats.org/officeDocument/2006/relationships/hyperlink" Target="http://books.google.com/books?vid=ISBN059600611X&amp;id=QvTzBiwehOoC&amp;pg=PA96&amp;lpg=PA96&amp;ots=uscGD05ZSd&amp;dq=owasp&amp;num=100&amp;sig=UzWqVHxlHNw984PTMgfGngzuvug" TargetMode="Externa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4B4E98A-A6AA-7A35-B825-68CF31E6CE22}"/>
              </a:ext>
            </a:extLst>
          </p:cNvPr>
          <p:cNvSpPr>
            <a:spLocks noGrp="1" noChangeArrowheads="1"/>
          </p:cNvSpPr>
          <p:nvPr>
            <p:ph type="ctrTitle"/>
          </p:nvPr>
        </p:nvSpPr>
        <p:spPr/>
        <p:txBody>
          <a:bodyPr/>
          <a:lstStyle/>
          <a:p>
            <a:pPr algn="ctr"/>
            <a:r>
              <a:rPr lang="en-US" altLang="en-US"/>
              <a:t>OWASP and </a:t>
            </a:r>
            <a:br>
              <a:rPr lang="en-US" altLang="en-US"/>
            </a:br>
            <a:r>
              <a:rPr lang="en-US" altLang="en-US"/>
              <a:t>OWASP Top 10 (2007 Update)</a:t>
            </a:r>
          </a:p>
        </p:txBody>
      </p:sp>
      <p:sp>
        <p:nvSpPr>
          <p:cNvPr id="8195" name="Rectangle 3">
            <a:extLst>
              <a:ext uri="{FF2B5EF4-FFF2-40B4-BE49-F238E27FC236}">
                <a16:creationId xmlns:a16="http://schemas.microsoft.com/office/drawing/2014/main" id="{77342A85-C716-F818-44F4-4F1EC152FDB1}"/>
              </a:ext>
            </a:extLst>
          </p:cNvPr>
          <p:cNvSpPr>
            <a:spLocks noGrp="1" noChangeArrowheads="1"/>
          </p:cNvSpPr>
          <p:nvPr>
            <p:ph type="subTitle" idx="1"/>
          </p:nvPr>
        </p:nvSpPr>
        <p:spPr>
          <a:xfrm>
            <a:off x="4038600" y="3116263"/>
            <a:ext cx="4648200" cy="1897062"/>
          </a:xfrm>
        </p:spPr>
        <p:txBody>
          <a:bodyPr/>
          <a:lstStyle/>
          <a:p>
            <a:r>
              <a:rPr lang="en-US" altLang="en-US"/>
              <a:t>Dave Wichers</a:t>
            </a:r>
          </a:p>
          <a:p>
            <a:r>
              <a:rPr lang="en-US" altLang="en-US"/>
              <a:t>The OWASP Foundation</a:t>
            </a:r>
          </a:p>
          <a:p>
            <a:r>
              <a:rPr lang="en-US" altLang="en-US"/>
              <a:t>OWASP Conferences Chair</a:t>
            </a:r>
          </a:p>
          <a:p>
            <a:r>
              <a:rPr lang="en-US" altLang="en-US">
                <a:hlinkClick r:id="rId4"/>
              </a:rPr>
              <a:t>dave.wichers@owasp.org</a:t>
            </a:r>
            <a:r>
              <a:rPr lang="en-US" altLang="en-US"/>
              <a:t> </a:t>
            </a:r>
          </a:p>
          <a:p>
            <a:endParaRPr lang="en-US" altLang="en-US"/>
          </a:p>
          <a:p>
            <a:r>
              <a:rPr lang="en-US" altLang="en-US"/>
              <a:t>COO, Aspect Security</a:t>
            </a:r>
          </a:p>
          <a:p>
            <a:r>
              <a:rPr lang="en-US" altLang="en-US">
                <a:hlinkClick r:id="rId5"/>
              </a:rPr>
              <a:t>dave.wichers@aspectsecurity.com</a:t>
            </a:r>
            <a:r>
              <a:rPr lang="en-US" altLang="en-US"/>
              <a:t> </a:t>
            </a:r>
            <a:endParaRPr lang="en-US" altLang="en-US" i="1"/>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62C2FFE3-1C68-5BEF-3D67-2373ED51ECED}"/>
              </a:ext>
            </a:extLst>
          </p:cNvPr>
          <p:cNvSpPr>
            <a:spLocks noGrp="1"/>
          </p:cNvSpPr>
          <p:nvPr>
            <p:ph type="sldNum" sz="quarter" idx="10"/>
          </p:nvPr>
        </p:nvSpPr>
        <p:spPr/>
        <p:txBody>
          <a:bodyPr/>
          <a:lstStyle/>
          <a:p>
            <a:fld id="{BA0F36F5-C151-453B-9EEF-0189840DCA3C}" type="slidenum">
              <a:rPr lang="en-US" altLang="en-US"/>
              <a:pPr/>
              <a:t>10</a:t>
            </a:fld>
            <a:endParaRPr lang="en-US" altLang="en-US"/>
          </a:p>
        </p:txBody>
      </p:sp>
      <p:sp>
        <p:nvSpPr>
          <p:cNvPr id="154626" name="Rectangle 2">
            <a:extLst>
              <a:ext uri="{FF2B5EF4-FFF2-40B4-BE49-F238E27FC236}">
                <a16:creationId xmlns:a16="http://schemas.microsoft.com/office/drawing/2014/main" id="{607D3BB7-1BF7-A85F-07C5-133AB64FA45B}"/>
              </a:ext>
            </a:extLst>
          </p:cNvPr>
          <p:cNvSpPr>
            <a:spLocks noChangeArrowheads="1"/>
          </p:cNvSpPr>
          <p:nvPr/>
        </p:nvSpPr>
        <p:spPr bwMode="auto">
          <a:xfrm>
            <a:off x="228600" y="914400"/>
            <a:ext cx="5715000" cy="2579688"/>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eaLnBrk="0" hangingPunct="0">
              <a:lnSpc>
                <a:spcPct val="90000"/>
              </a:lnSpc>
            </a:pPr>
            <a:endParaRPr lang="en-US" altLang="en-US" sz="900">
              <a:solidFill>
                <a:schemeClr val="tx1"/>
              </a:solidFill>
              <a:latin typeface="Arial" panose="020B0604020202020204" pitchFamily="34" charset="0"/>
            </a:endParaRPr>
          </a:p>
        </p:txBody>
      </p:sp>
      <p:sp>
        <p:nvSpPr>
          <p:cNvPr id="154627" name="Line 3">
            <a:extLst>
              <a:ext uri="{FF2B5EF4-FFF2-40B4-BE49-F238E27FC236}">
                <a16:creationId xmlns:a16="http://schemas.microsoft.com/office/drawing/2014/main" id="{2E2AF9BA-C638-D870-30AC-244FD2F92773}"/>
              </a:ext>
            </a:extLst>
          </p:cNvPr>
          <p:cNvSpPr>
            <a:spLocks noChangeShapeType="1"/>
          </p:cNvSpPr>
          <p:nvPr/>
        </p:nvSpPr>
        <p:spPr bwMode="auto">
          <a:xfrm flipH="1">
            <a:off x="4495800" y="2943225"/>
            <a:ext cx="1066800" cy="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28" name="Rectangle 4">
            <a:extLst>
              <a:ext uri="{FF2B5EF4-FFF2-40B4-BE49-F238E27FC236}">
                <a16:creationId xmlns:a16="http://schemas.microsoft.com/office/drawing/2014/main" id="{EDADBA64-CE5C-A810-3909-461805EB38E1}"/>
              </a:ext>
            </a:extLst>
          </p:cNvPr>
          <p:cNvSpPr>
            <a:spLocks noGrp="1" noChangeArrowheads="1"/>
          </p:cNvSpPr>
          <p:nvPr>
            <p:ph type="title"/>
          </p:nvPr>
        </p:nvSpPr>
        <p:spPr/>
        <p:txBody>
          <a:bodyPr/>
          <a:lstStyle/>
          <a:p>
            <a:r>
              <a:rPr lang="en-US" altLang="en-US"/>
              <a:t>Problem Illustration</a:t>
            </a:r>
          </a:p>
        </p:txBody>
      </p:sp>
      <p:sp>
        <p:nvSpPr>
          <p:cNvPr id="154629" name="Rectangle 5">
            <a:extLst>
              <a:ext uri="{FF2B5EF4-FFF2-40B4-BE49-F238E27FC236}">
                <a16:creationId xmlns:a16="http://schemas.microsoft.com/office/drawing/2014/main" id="{FB6A54CE-6169-E572-A28E-0642B4F7F49B}"/>
              </a:ext>
            </a:extLst>
          </p:cNvPr>
          <p:cNvSpPr>
            <a:spLocks noGrp="1" noChangeArrowheads="1"/>
          </p:cNvSpPr>
          <p:nvPr>
            <p:ph type="body" sz="half" idx="2"/>
          </p:nvPr>
        </p:nvSpPr>
        <p:spPr>
          <a:xfrm>
            <a:off x="6019800" y="1181100"/>
            <a:ext cx="3124200" cy="4695825"/>
          </a:xfrm>
        </p:spPr>
        <p:txBody>
          <a:bodyPr/>
          <a:lstStyle/>
          <a:p>
            <a:pPr marL="0" indent="0">
              <a:buFont typeface="Webdings" panose="05030102010509060703" pitchFamily="18" charset="2"/>
              <a:buNone/>
            </a:pPr>
            <a:r>
              <a:rPr lang="en-US" altLang="en-US" sz="1800"/>
              <a:t>Application Layer</a:t>
            </a:r>
          </a:p>
          <a:p>
            <a:pPr marL="398463" lvl="1" indent="-171450"/>
            <a:r>
              <a:rPr lang="en-US" altLang="en-US" sz="1600">
                <a:solidFill>
                  <a:srgbClr val="FF0000"/>
                </a:solidFill>
              </a:rPr>
              <a:t>Attacker sends attacks inside </a:t>
            </a:r>
            <a:r>
              <a:rPr lang="en-US" altLang="en-US" sz="1600" u="sng">
                <a:solidFill>
                  <a:srgbClr val="FF0000"/>
                </a:solidFill>
              </a:rPr>
              <a:t>valid</a:t>
            </a:r>
            <a:r>
              <a:rPr lang="en-US" altLang="en-US" sz="1600">
                <a:solidFill>
                  <a:srgbClr val="FF0000"/>
                </a:solidFill>
              </a:rPr>
              <a:t> HTTP requests</a:t>
            </a:r>
          </a:p>
          <a:p>
            <a:pPr marL="398463" lvl="1" indent="-171450"/>
            <a:r>
              <a:rPr lang="en-US" altLang="en-US" sz="1600">
                <a:solidFill>
                  <a:srgbClr val="FF0000"/>
                </a:solidFill>
              </a:rPr>
              <a:t>Your custom code is tricked into doing something it should not</a:t>
            </a:r>
          </a:p>
          <a:p>
            <a:pPr marL="398463" lvl="1" indent="-171450"/>
            <a:r>
              <a:rPr lang="en-US" altLang="en-US" sz="1600">
                <a:solidFill>
                  <a:srgbClr val="FF0000"/>
                </a:solidFill>
              </a:rPr>
              <a:t>Security requires software development expertise, not signatures</a:t>
            </a:r>
          </a:p>
          <a:p>
            <a:pPr marL="398463" lvl="1" indent="-171450"/>
            <a:endParaRPr lang="en-US" altLang="en-US" sz="1600">
              <a:solidFill>
                <a:srgbClr val="FF0000"/>
              </a:solidFill>
            </a:endParaRPr>
          </a:p>
          <a:p>
            <a:pPr marL="0" indent="0">
              <a:buFont typeface="Webdings" panose="05030102010509060703" pitchFamily="18" charset="2"/>
              <a:buNone/>
            </a:pPr>
            <a:r>
              <a:rPr lang="en-US" altLang="en-US" sz="1800"/>
              <a:t>Network Layer</a:t>
            </a:r>
          </a:p>
          <a:p>
            <a:pPr marL="398463" lvl="1" indent="-171450"/>
            <a:r>
              <a:rPr lang="en-US" altLang="en-US" sz="1600">
                <a:solidFill>
                  <a:srgbClr val="FF0000"/>
                </a:solidFill>
              </a:rPr>
              <a:t>Firewall, hardening, patching, IDS, and SSL cannot detect or stop attacks inside HTTP requests.</a:t>
            </a:r>
          </a:p>
          <a:p>
            <a:pPr marL="398463" lvl="1" indent="-171450"/>
            <a:r>
              <a:rPr lang="en-US" altLang="en-US" sz="1600">
                <a:solidFill>
                  <a:srgbClr val="FF0000"/>
                </a:solidFill>
              </a:rPr>
              <a:t>Security relies on signature databases</a:t>
            </a:r>
          </a:p>
        </p:txBody>
      </p:sp>
      <p:sp>
        <p:nvSpPr>
          <p:cNvPr id="154630" name="Rectangle 6">
            <a:extLst>
              <a:ext uri="{FF2B5EF4-FFF2-40B4-BE49-F238E27FC236}">
                <a16:creationId xmlns:a16="http://schemas.microsoft.com/office/drawing/2014/main" id="{A3C26A2A-0B38-3906-306E-105557E8B183}"/>
              </a:ext>
            </a:extLst>
          </p:cNvPr>
          <p:cNvSpPr>
            <a:spLocks noChangeArrowheads="1"/>
          </p:cNvSpPr>
          <p:nvPr/>
        </p:nvSpPr>
        <p:spPr bwMode="auto">
          <a:xfrm>
            <a:off x="228600" y="3668713"/>
            <a:ext cx="5715000" cy="2579687"/>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p>
            <a:pPr eaLnBrk="0" hangingPunct="0">
              <a:lnSpc>
                <a:spcPct val="90000"/>
              </a:lnSpc>
            </a:pPr>
            <a:endParaRPr lang="en-US" altLang="en-US" sz="1600">
              <a:solidFill>
                <a:schemeClr val="tx1"/>
              </a:solidFill>
              <a:latin typeface="Arial" panose="020B0604020202020204" pitchFamily="34" charset="0"/>
            </a:endParaRPr>
          </a:p>
        </p:txBody>
      </p:sp>
      <p:sp>
        <p:nvSpPr>
          <p:cNvPr id="154631" name="Line 7">
            <a:extLst>
              <a:ext uri="{FF2B5EF4-FFF2-40B4-BE49-F238E27FC236}">
                <a16:creationId xmlns:a16="http://schemas.microsoft.com/office/drawing/2014/main" id="{941CE95B-FCAC-413C-9F5D-EB3C36A320BD}"/>
              </a:ext>
            </a:extLst>
          </p:cNvPr>
          <p:cNvSpPr>
            <a:spLocks noChangeShapeType="1"/>
          </p:cNvSpPr>
          <p:nvPr/>
        </p:nvSpPr>
        <p:spPr bwMode="auto">
          <a:xfrm>
            <a:off x="765175" y="5057775"/>
            <a:ext cx="1090613" cy="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32" name="Rectangle 8">
            <a:extLst>
              <a:ext uri="{FF2B5EF4-FFF2-40B4-BE49-F238E27FC236}">
                <a16:creationId xmlns:a16="http://schemas.microsoft.com/office/drawing/2014/main" id="{6B7844E1-E53A-1E8E-0AF0-35BCF9871FD3}"/>
              </a:ext>
            </a:extLst>
          </p:cNvPr>
          <p:cNvSpPr>
            <a:spLocks noChangeArrowheads="1"/>
          </p:cNvSpPr>
          <p:nvPr/>
        </p:nvSpPr>
        <p:spPr bwMode="ltGray">
          <a:xfrm rot="16200000" flipH="1">
            <a:off x="889000" y="5230813"/>
            <a:ext cx="1631950" cy="228600"/>
          </a:xfrm>
          <a:prstGeom prst="rect">
            <a:avLst/>
          </a:prstGeom>
          <a:solidFill>
            <a:srgbClr val="CC3300"/>
          </a:solidFill>
          <a:ln w="12700">
            <a:miter lim="800000"/>
            <a:headEnd/>
            <a:tailEnd/>
          </a:ln>
          <a:effectLst/>
          <a:scene3d>
            <a:camera prst="legacyPerspectiveTopRight"/>
            <a:lightRig rig="legacyFlat3" dir="b"/>
          </a:scene3d>
          <a:sp3d extrusionH="3630600" prstMaterial="legacyPlastic">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Firewall</a:t>
            </a:r>
          </a:p>
        </p:txBody>
      </p:sp>
      <p:sp>
        <p:nvSpPr>
          <p:cNvPr id="154633" name="Freeform 9">
            <a:extLst>
              <a:ext uri="{FF2B5EF4-FFF2-40B4-BE49-F238E27FC236}">
                <a16:creationId xmlns:a16="http://schemas.microsoft.com/office/drawing/2014/main" id="{A6053ABB-EFE4-5A34-8D46-742FF3E697D8}"/>
              </a:ext>
            </a:extLst>
          </p:cNvPr>
          <p:cNvSpPr>
            <a:spLocks/>
          </p:cNvSpPr>
          <p:nvPr/>
        </p:nvSpPr>
        <p:spPr bwMode="gray">
          <a:xfrm flipH="1">
            <a:off x="2057400" y="3048000"/>
            <a:ext cx="762000" cy="1981200"/>
          </a:xfrm>
          <a:custGeom>
            <a:avLst/>
            <a:gdLst>
              <a:gd name="T0" fmla="*/ 68 w 876"/>
              <a:gd name="T1" fmla="*/ 0 h 1633"/>
              <a:gd name="T2" fmla="*/ 135 w 876"/>
              <a:gd name="T3" fmla="*/ 1375 h 1633"/>
              <a:gd name="T4" fmla="*/ 876 w 876"/>
              <a:gd name="T5" fmla="*/ 1551 h 1633"/>
            </a:gdLst>
            <a:ahLst/>
            <a:cxnLst>
              <a:cxn ang="0">
                <a:pos x="T0" y="T1"/>
              </a:cxn>
              <a:cxn ang="0">
                <a:pos x="T2" y="T3"/>
              </a:cxn>
              <a:cxn ang="0">
                <a:pos x="T4" y="T5"/>
              </a:cxn>
            </a:cxnLst>
            <a:rect l="0" t="0" r="r" b="b"/>
            <a:pathLst>
              <a:path w="876" h="1633">
                <a:moveTo>
                  <a:pt x="68" y="0"/>
                </a:moveTo>
                <a:cubicBezTo>
                  <a:pt x="78" y="229"/>
                  <a:pt x="0" y="1117"/>
                  <a:pt x="135" y="1375"/>
                </a:cubicBezTo>
                <a:cubicBezTo>
                  <a:pt x="270" y="1633"/>
                  <a:pt x="722" y="1514"/>
                  <a:pt x="876" y="1551"/>
                </a:cubicBezTo>
              </a:path>
            </a:pathLst>
          </a:custGeom>
          <a:noFill/>
          <a:ln w="101600" cap="flat" cmpd="sng">
            <a:solidFill>
              <a:srgbClr val="FF00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34" name="Line 10">
            <a:extLst>
              <a:ext uri="{FF2B5EF4-FFF2-40B4-BE49-F238E27FC236}">
                <a16:creationId xmlns:a16="http://schemas.microsoft.com/office/drawing/2014/main" id="{8028FD56-FD48-393B-8037-699C8D0FAC23}"/>
              </a:ext>
            </a:extLst>
          </p:cNvPr>
          <p:cNvSpPr>
            <a:spLocks noChangeShapeType="1"/>
          </p:cNvSpPr>
          <p:nvPr/>
        </p:nvSpPr>
        <p:spPr bwMode="auto">
          <a:xfrm>
            <a:off x="1009650" y="3001963"/>
            <a:ext cx="1588" cy="2055812"/>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35" name="AutoShape 11">
            <a:extLst>
              <a:ext uri="{FF2B5EF4-FFF2-40B4-BE49-F238E27FC236}">
                <a16:creationId xmlns:a16="http://schemas.microsoft.com/office/drawing/2014/main" id="{CB70B60F-5453-FF6A-651E-382985CD14D7}"/>
              </a:ext>
            </a:extLst>
          </p:cNvPr>
          <p:cNvSpPr>
            <a:spLocks noChangeArrowheads="1"/>
          </p:cNvSpPr>
          <p:nvPr/>
        </p:nvSpPr>
        <p:spPr bwMode="auto">
          <a:xfrm rot="-318816">
            <a:off x="1311275" y="4887913"/>
            <a:ext cx="139700" cy="342900"/>
          </a:xfrm>
          <a:prstGeom prst="parallelogram">
            <a:avLst>
              <a:gd name="adj" fmla="val 56324"/>
            </a:avLst>
          </a:prstGeom>
          <a:solidFill>
            <a:schemeClr val="bg1"/>
          </a:solidFill>
          <a:ln>
            <a:noFill/>
          </a:ln>
          <a:effectLst/>
          <a:extLs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636" name="Line 12">
            <a:extLst>
              <a:ext uri="{FF2B5EF4-FFF2-40B4-BE49-F238E27FC236}">
                <a16:creationId xmlns:a16="http://schemas.microsoft.com/office/drawing/2014/main" id="{4E0F5EDA-253C-7CFB-711C-C6621343E293}"/>
              </a:ext>
            </a:extLst>
          </p:cNvPr>
          <p:cNvSpPr>
            <a:spLocks noChangeShapeType="1"/>
          </p:cNvSpPr>
          <p:nvPr/>
        </p:nvSpPr>
        <p:spPr bwMode="auto">
          <a:xfrm flipV="1">
            <a:off x="1330325" y="4946650"/>
            <a:ext cx="49213" cy="258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37" name="Line 13">
            <a:extLst>
              <a:ext uri="{FF2B5EF4-FFF2-40B4-BE49-F238E27FC236}">
                <a16:creationId xmlns:a16="http://schemas.microsoft.com/office/drawing/2014/main" id="{798AB03A-D9BD-7E8A-805A-F11029FC260B}"/>
              </a:ext>
            </a:extLst>
          </p:cNvPr>
          <p:cNvSpPr>
            <a:spLocks noChangeShapeType="1"/>
          </p:cNvSpPr>
          <p:nvPr/>
        </p:nvSpPr>
        <p:spPr bwMode="auto">
          <a:xfrm flipV="1">
            <a:off x="1379538" y="4946650"/>
            <a:ext cx="50800" cy="258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38" name="AutoShape 14">
            <a:extLst>
              <a:ext uri="{FF2B5EF4-FFF2-40B4-BE49-F238E27FC236}">
                <a16:creationId xmlns:a16="http://schemas.microsoft.com/office/drawing/2014/main" id="{D11842B2-8C36-7EB3-6535-F4DF26350012}"/>
              </a:ext>
            </a:extLst>
          </p:cNvPr>
          <p:cNvSpPr>
            <a:spLocks noChangeArrowheads="1"/>
          </p:cNvSpPr>
          <p:nvPr/>
        </p:nvSpPr>
        <p:spPr bwMode="auto">
          <a:xfrm rot="5400000">
            <a:off x="1609725" y="4935538"/>
            <a:ext cx="668337" cy="153988"/>
          </a:xfrm>
          <a:prstGeom prst="can">
            <a:avLst>
              <a:gd name="adj" fmla="val 36056"/>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639" name="Line 15">
            <a:extLst>
              <a:ext uri="{FF2B5EF4-FFF2-40B4-BE49-F238E27FC236}">
                <a16:creationId xmlns:a16="http://schemas.microsoft.com/office/drawing/2014/main" id="{D25FF0FA-EA37-D40A-C7D2-25E2248658C8}"/>
              </a:ext>
            </a:extLst>
          </p:cNvPr>
          <p:cNvSpPr>
            <a:spLocks noChangeShapeType="1"/>
          </p:cNvSpPr>
          <p:nvPr/>
        </p:nvSpPr>
        <p:spPr bwMode="auto">
          <a:xfrm>
            <a:off x="1968500" y="5043488"/>
            <a:ext cx="2063750" cy="14287"/>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40" name="Freeform 16">
            <a:extLst>
              <a:ext uri="{FF2B5EF4-FFF2-40B4-BE49-F238E27FC236}">
                <a16:creationId xmlns:a16="http://schemas.microsoft.com/office/drawing/2014/main" id="{BFC07021-36B4-CF67-A8A8-A1B6C4984BB6}"/>
              </a:ext>
            </a:extLst>
          </p:cNvPr>
          <p:cNvSpPr>
            <a:spLocks/>
          </p:cNvSpPr>
          <p:nvPr/>
        </p:nvSpPr>
        <p:spPr bwMode="gray">
          <a:xfrm>
            <a:off x="3224213" y="3048000"/>
            <a:ext cx="762000" cy="1981200"/>
          </a:xfrm>
          <a:custGeom>
            <a:avLst/>
            <a:gdLst>
              <a:gd name="T0" fmla="*/ 68 w 876"/>
              <a:gd name="T1" fmla="*/ 0 h 1633"/>
              <a:gd name="T2" fmla="*/ 135 w 876"/>
              <a:gd name="T3" fmla="*/ 1375 h 1633"/>
              <a:gd name="T4" fmla="*/ 876 w 876"/>
              <a:gd name="T5" fmla="*/ 1551 h 1633"/>
            </a:gdLst>
            <a:ahLst/>
            <a:cxnLst>
              <a:cxn ang="0">
                <a:pos x="T0" y="T1"/>
              </a:cxn>
              <a:cxn ang="0">
                <a:pos x="T2" y="T3"/>
              </a:cxn>
              <a:cxn ang="0">
                <a:pos x="T4" y="T5"/>
              </a:cxn>
            </a:cxnLst>
            <a:rect l="0" t="0" r="r" b="b"/>
            <a:pathLst>
              <a:path w="876" h="1633">
                <a:moveTo>
                  <a:pt x="68" y="0"/>
                </a:moveTo>
                <a:cubicBezTo>
                  <a:pt x="78" y="229"/>
                  <a:pt x="0" y="1117"/>
                  <a:pt x="135" y="1375"/>
                </a:cubicBezTo>
                <a:cubicBezTo>
                  <a:pt x="270" y="1633"/>
                  <a:pt x="722" y="1514"/>
                  <a:pt x="876" y="1551"/>
                </a:cubicBezTo>
              </a:path>
            </a:pathLst>
          </a:custGeom>
          <a:noFill/>
          <a:ln w="101600" cap="flat" cmpd="sng">
            <a:solidFill>
              <a:srgbClr val="FF9900">
                <a:alpha val="60001"/>
              </a:srgbClr>
            </a:solidFill>
            <a:prstDash val="solid"/>
            <a:round/>
            <a:headEnd type="non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41" name="Line 17">
            <a:extLst>
              <a:ext uri="{FF2B5EF4-FFF2-40B4-BE49-F238E27FC236}">
                <a16:creationId xmlns:a16="http://schemas.microsoft.com/office/drawing/2014/main" id="{EFF724A2-200F-BE7E-E187-DDE375B58526}"/>
              </a:ext>
            </a:extLst>
          </p:cNvPr>
          <p:cNvSpPr>
            <a:spLocks noChangeShapeType="1"/>
          </p:cNvSpPr>
          <p:nvPr/>
        </p:nvSpPr>
        <p:spPr bwMode="auto">
          <a:xfrm>
            <a:off x="2989263" y="4414838"/>
            <a:ext cx="0" cy="601662"/>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42" name="AutoShape 18">
            <a:extLst>
              <a:ext uri="{FF2B5EF4-FFF2-40B4-BE49-F238E27FC236}">
                <a16:creationId xmlns:a16="http://schemas.microsoft.com/office/drawing/2014/main" id="{4FB655EC-2691-705B-26A6-4851910C9B4A}"/>
              </a:ext>
            </a:extLst>
          </p:cNvPr>
          <p:cNvSpPr>
            <a:spLocks noChangeArrowheads="1"/>
          </p:cNvSpPr>
          <p:nvPr/>
        </p:nvSpPr>
        <p:spPr bwMode="auto">
          <a:xfrm>
            <a:off x="2801938" y="4356100"/>
            <a:ext cx="388937" cy="515938"/>
          </a:xfrm>
          <a:prstGeom prst="can">
            <a:avLst>
              <a:gd name="adj" fmla="val 33163"/>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643" name="Rectangle 19">
            <a:extLst>
              <a:ext uri="{FF2B5EF4-FFF2-40B4-BE49-F238E27FC236}">
                <a16:creationId xmlns:a16="http://schemas.microsoft.com/office/drawing/2014/main" id="{61FAE06D-A878-532A-47F0-F491E51E7ED4}"/>
              </a:ext>
            </a:extLst>
          </p:cNvPr>
          <p:cNvSpPr>
            <a:spLocks noChangeArrowheads="1"/>
          </p:cNvSpPr>
          <p:nvPr/>
        </p:nvSpPr>
        <p:spPr bwMode="ltGray">
          <a:xfrm>
            <a:off x="2368550" y="4489450"/>
            <a:ext cx="1227138" cy="268288"/>
          </a:xfrm>
          <a:prstGeom prst="rect">
            <a:avLst/>
          </a:prstGeom>
          <a:solidFill>
            <a:srgbClr val="CC33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Hardened OS</a:t>
            </a:r>
          </a:p>
        </p:txBody>
      </p:sp>
      <p:sp>
        <p:nvSpPr>
          <p:cNvPr id="154644" name="Rectangle 20">
            <a:extLst>
              <a:ext uri="{FF2B5EF4-FFF2-40B4-BE49-F238E27FC236}">
                <a16:creationId xmlns:a16="http://schemas.microsoft.com/office/drawing/2014/main" id="{2F88A9CC-1F63-8C32-6FF6-334FA4B71793}"/>
              </a:ext>
            </a:extLst>
          </p:cNvPr>
          <p:cNvSpPr>
            <a:spLocks noChangeArrowheads="1"/>
          </p:cNvSpPr>
          <p:nvPr/>
        </p:nvSpPr>
        <p:spPr bwMode="ltGray">
          <a:xfrm>
            <a:off x="2354263" y="4156075"/>
            <a:ext cx="1228725" cy="268288"/>
          </a:xfrm>
          <a:prstGeom prst="rect">
            <a:avLst/>
          </a:prstGeom>
          <a:solidFill>
            <a:srgbClr val="CC33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Web Server</a:t>
            </a:r>
          </a:p>
        </p:txBody>
      </p:sp>
      <p:sp>
        <p:nvSpPr>
          <p:cNvPr id="154645" name="Rectangle 21">
            <a:extLst>
              <a:ext uri="{FF2B5EF4-FFF2-40B4-BE49-F238E27FC236}">
                <a16:creationId xmlns:a16="http://schemas.microsoft.com/office/drawing/2014/main" id="{794415CA-E837-B458-71AE-C40231F8375D}"/>
              </a:ext>
            </a:extLst>
          </p:cNvPr>
          <p:cNvSpPr>
            <a:spLocks noChangeArrowheads="1"/>
          </p:cNvSpPr>
          <p:nvPr/>
        </p:nvSpPr>
        <p:spPr bwMode="ltGray">
          <a:xfrm>
            <a:off x="2354263" y="3813175"/>
            <a:ext cx="1228725" cy="268288"/>
          </a:xfrm>
          <a:prstGeom prst="rect">
            <a:avLst/>
          </a:prstGeom>
          <a:solidFill>
            <a:srgbClr val="CC33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App Server</a:t>
            </a:r>
          </a:p>
        </p:txBody>
      </p:sp>
      <p:sp>
        <p:nvSpPr>
          <p:cNvPr id="154646" name="AutoShape 22">
            <a:extLst>
              <a:ext uri="{FF2B5EF4-FFF2-40B4-BE49-F238E27FC236}">
                <a16:creationId xmlns:a16="http://schemas.microsoft.com/office/drawing/2014/main" id="{24505EE9-3FD8-74F5-1579-CBE41E65FC3C}"/>
              </a:ext>
            </a:extLst>
          </p:cNvPr>
          <p:cNvSpPr>
            <a:spLocks noChangeArrowheads="1"/>
          </p:cNvSpPr>
          <p:nvPr/>
        </p:nvSpPr>
        <p:spPr bwMode="auto">
          <a:xfrm>
            <a:off x="2801938" y="3554413"/>
            <a:ext cx="385762" cy="171450"/>
          </a:xfrm>
          <a:prstGeom prst="can">
            <a:avLst>
              <a:gd name="adj" fmla="val 36056"/>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647" name="Line 23">
            <a:extLst>
              <a:ext uri="{FF2B5EF4-FFF2-40B4-BE49-F238E27FC236}">
                <a16:creationId xmlns:a16="http://schemas.microsoft.com/office/drawing/2014/main" id="{D8D64990-30F4-55A2-D4C2-3D288E71260F}"/>
              </a:ext>
            </a:extLst>
          </p:cNvPr>
          <p:cNvSpPr>
            <a:spLocks noChangeShapeType="1"/>
          </p:cNvSpPr>
          <p:nvPr/>
        </p:nvSpPr>
        <p:spPr bwMode="auto">
          <a:xfrm flipH="1">
            <a:off x="2995613" y="3140075"/>
            <a:ext cx="1587" cy="48260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48" name="Rectangle 24">
            <a:extLst>
              <a:ext uri="{FF2B5EF4-FFF2-40B4-BE49-F238E27FC236}">
                <a16:creationId xmlns:a16="http://schemas.microsoft.com/office/drawing/2014/main" id="{87F88948-EE48-6A7E-3759-65C3AB5A0178}"/>
              </a:ext>
            </a:extLst>
          </p:cNvPr>
          <p:cNvSpPr>
            <a:spLocks noChangeArrowheads="1"/>
          </p:cNvSpPr>
          <p:nvPr/>
        </p:nvSpPr>
        <p:spPr bwMode="ltGray">
          <a:xfrm rot="16200000" flipH="1">
            <a:off x="3292475" y="5203825"/>
            <a:ext cx="1631950" cy="228600"/>
          </a:xfrm>
          <a:prstGeom prst="rect">
            <a:avLst/>
          </a:prstGeom>
          <a:solidFill>
            <a:srgbClr val="CC3300"/>
          </a:solidFill>
          <a:ln w="12700">
            <a:miter lim="800000"/>
            <a:headEnd/>
            <a:tailEnd/>
          </a:ln>
          <a:effectLst/>
          <a:scene3d>
            <a:camera prst="legacyPerspectiveTopRight"/>
            <a:lightRig rig="legacyFlat3" dir="b"/>
          </a:scene3d>
          <a:sp3d extrusionH="3630600" prstMaterial="legacyPlastic">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Firewall</a:t>
            </a:r>
          </a:p>
        </p:txBody>
      </p:sp>
      <p:sp>
        <p:nvSpPr>
          <p:cNvPr id="154649" name="AutoShape 25">
            <a:extLst>
              <a:ext uri="{FF2B5EF4-FFF2-40B4-BE49-F238E27FC236}">
                <a16:creationId xmlns:a16="http://schemas.microsoft.com/office/drawing/2014/main" id="{97B9731B-927F-143A-6C74-F65C4DEC98E4}"/>
              </a:ext>
            </a:extLst>
          </p:cNvPr>
          <p:cNvSpPr>
            <a:spLocks noChangeArrowheads="1"/>
          </p:cNvSpPr>
          <p:nvPr/>
        </p:nvSpPr>
        <p:spPr bwMode="auto">
          <a:xfrm rot="5400000">
            <a:off x="4012407" y="4933156"/>
            <a:ext cx="666750" cy="150813"/>
          </a:xfrm>
          <a:prstGeom prst="can">
            <a:avLst>
              <a:gd name="adj" fmla="val 36056"/>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650" name="Line 26">
            <a:extLst>
              <a:ext uri="{FF2B5EF4-FFF2-40B4-BE49-F238E27FC236}">
                <a16:creationId xmlns:a16="http://schemas.microsoft.com/office/drawing/2014/main" id="{52BFCF42-76C5-F397-EF90-D5EEEABE2EDC}"/>
              </a:ext>
            </a:extLst>
          </p:cNvPr>
          <p:cNvSpPr>
            <a:spLocks noChangeShapeType="1"/>
          </p:cNvSpPr>
          <p:nvPr/>
        </p:nvSpPr>
        <p:spPr bwMode="auto">
          <a:xfrm flipV="1">
            <a:off x="4362450" y="5053013"/>
            <a:ext cx="1033463" cy="1587"/>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51" name="Rectangle 27">
            <a:extLst>
              <a:ext uri="{FF2B5EF4-FFF2-40B4-BE49-F238E27FC236}">
                <a16:creationId xmlns:a16="http://schemas.microsoft.com/office/drawing/2014/main" id="{8F5A1906-7FA3-1575-E592-6ED2954B4A8F}"/>
              </a:ext>
            </a:extLst>
          </p:cNvPr>
          <p:cNvSpPr>
            <a:spLocks noChangeArrowheads="1"/>
          </p:cNvSpPr>
          <p:nvPr/>
        </p:nvSpPr>
        <p:spPr bwMode="ltGray">
          <a:xfrm rot="16200000">
            <a:off x="3846513" y="2063750"/>
            <a:ext cx="1371600" cy="139700"/>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Databases</a:t>
            </a:r>
          </a:p>
        </p:txBody>
      </p:sp>
      <p:sp>
        <p:nvSpPr>
          <p:cNvPr id="154652" name="Rectangle 28">
            <a:extLst>
              <a:ext uri="{FF2B5EF4-FFF2-40B4-BE49-F238E27FC236}">
                <a16:creationId xmlns:a16="http://schemas.microsoft.com/office/drawing/2014/main" id="{7F123293-1A5B-ECD7-8449-2CE1279FB495}"/>
              </a:ext>
            </a:extLst>
          </p:cNvPr>
          <p:cNvSpPr>
            <a:spLocks noChangeArrowheads="1"/>
          </p:cNvSpPr>
          <p:nvPr/>
        </p:nvSpPr>
        <p:spPr bwMode="ltGray">
          <a:xfrm rot="16200000">
            <a:off x="4044950" y="2063750"/>
            <a:ext cx="1371600" cy="139700"/>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Legacy Systems</a:t>
            </a:r>
          </a:p>
        </p:txBody>
      </p:sp>
      <p:sp>
        <p:nvSpPr>
          <p:cNvPr id="154653" name="Rectangle 29">
            <a:extLst>
              <a:ext uri="{FF2B5EF4-FFF2-40B4-BE49-F238E27FC236}">
                <a16:creationId xmlns:a16="http://schemas.microsoft.com/office/drawing/2014/main" id="{A409099E-FCBD-0D8F-39BA-794B9BA787BC}"/>
              </a:ext>
            </a:extLst>
          </p:cNvPr>
          <p:cNvSpPr>
            <a:spLocks noChangeArrowheads="1"/>
          </p:cNvSpPr>
          <p:nvPr/>
        </p:nvSpPr>
        <p:spPr bwMode="ltGray">
          <a:xfrm rot="16200000">
            <a:off x="4243388" y="2063750"/>
            <a:ext cx="1371600" cy="139700"/>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Web Services</a:t>
            </a:r>
          </a:p>
        </p:txBody>
      </p:sp>
      <p:sp>
        <p:nvSpPr>
          <p:cNvPr id="154654" name="Rectangle 30">
            <a:extLst>
              <a:ext uri="{FF2B5EF4-FFF2-40B4-BE49-F238E27FC236}">
                <a16:creationId xmlns:a16="http://schemas.microsoft.com/office/drawing/2014/main" id="{D2683421-8F2D-200B-D12D-772E4458FB7D}"/>
              </a:ext>
            </a:extLst>
          </p:cNvPr>
          <p:cNvSpPr>
            <a:spLocks noChangeArrowheads="1"/>
          </p:cNvSpPr>
          <p:nvPr/>
        </p:nvSpPr>
        <p:spPr bwMode="ltGray">
          <a:xfrm rot="16200000">
            <a:off x="4441825" y="2063750"/>
            <a:ext cx="1371600" cy="139700"/>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Directories</a:t>
            </a:r>
          </a:p>
        </p:txBody>
      </p:sp>
      <p:sp>
        <p:nvSpPr>
          <p:cNvPr id="154655" name="Rectangle 31">
            <a:extLst>
              <a:ext uri="{FF2B5EF4-FFF2-40B4-BE49-F238E27FC236}">
                <a16:creationId xmlns:a16="http://schemas.microsoft.com/office/drawing/2014/main" id="{769986DE-8FFF-8789-47BB-FD3774E603E3}"/>
              </a:ext>
            </a:extLst>
          </p:cNvPr>
          <p:cNvSpPr>
            <a:spLocks noChangeArrowheads="1"/>
          </p:cNvSpPr>
          <p:nvPr/>
        </p:nvSpPr>
        <p:spPr bwMode="ltGray">
          <a:xfrm rot="16200000">
            <a:off x="4641057" y="2064543"/>
            <a:ext cx="1371600" cy="138113"/>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Human Resrcs</a:t>
            </a:r>
          </a:p>
        </p:txBody>
      </p:sp>
      <p:sp>
        <p:nvSpPr>
          <p:cNvPr id="154656" name="Rectangle 32">
            <a:extLst>
              <a:ext uri="{FF2B5EF4-FFF2-40B4-BE49-F238E27FC236}">
                <a16:creationId xmlns:a16="http://schemas.microsoft.com/office/drawing/2014/main" id="{BDBA68C7-443E-3A86-148D-07595828FD9B}"/>
              </a:ext>
            </a:extLst>
          </p:cNvPr>
          <p:cNvSpPr>
            <a:spLocks noChangeArrowheads="1"/>
          </p:cNvSpPr>
          <p:nvPr/>
        </p:nvSpPr>
        <p:spPr bwMode="ltGray">
          <a:xfrm rot="16200000">
            <a:off x="4840288" y="2063750"/>
            <a:ext cx="1371600" cy="139700"/>
          </a:xfrm>
          <a:prstGeom prst="rect">
            <a:avLst/>
          </a:prstGeom>
          <a:solidFill>
            <a:srgbClr val="6699FF"/>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Billing</a:t>
            </a:r>
          </a:p>
        </p:txBody>
      </p:sp>
      <p:sp>
        <p:nvSpPr>
          <p:cNvPr id="154657" name="Line 33">
            <a:extLst>
              <a:ext uri="{FF2B5EF4-FFF2-40B4-BE49-F238E27FC236}">
                <a16:creationId xmlns:a16="http://schemas.microsoft.com/office/drawing/2014/main" id="{44918A80-5635-D3C5-AC17-37A068107AC5}"/>
              </a:ext>
            </a:extLst>
          </p:cNvPr>
          <p:cNvSpPr>
            <a:spLocks noChangeShapeType="1"/>
          </p:cNvSpPr>
          <p:nvPr/>
        </p:nvSpPr>
        <p:spPr bwMode="auto">
          <a:xfrm flipH="1">
            <a:off x="5099050" y="2971800"/>
            <a:ext cx="6350" cy="2090738"/>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58" name="Rectangle 34">
            <a:extLst>
              <a:ext uri="{FF2B5EF4-FFF2-40B4-BE49-F238E27FC236}">
                <a16:creationId xmlns:a16="http://schemas.microsoft.com/office/drawing/2014/main" id="{28E8DFE4-3CF8-92DA-ED99-03F7E755C95E}"/>
              </a:ext>
            </a:extLst>
          </p:cNvPr>
          <p:cNvSpPr>
            <a:spLocks noChangeArrowheads="1"/>
          </p:cNvSpPr>
          <p:nvPr/>
        </p:nvSpPr>
        <p:spPr bwMode="ltGray">
          <a:xfrm>
            <a:off x="2252663" y="2800350"/>
            <a:ext cx="1455737" cy="260350"/>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pic>
        <p:nvPicPr>
          <p:cNvPr id="154659" name="Picture 35">
            <a:extLst>
              <a:ext uri="{FF2B5EF4-FFF2-40B4-BE49-F238E27FC236}">
                <a16:creationId xmlns:a16="http://schemas.microsoft.com/office/drawing/2014/main" id="{53E0ECD8-96B8-F5CA-00C5-F28DAD9F08E7}"/>
              </a:ext>
            </a:extLst>
          </p:cNvPr>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a:stretch>
            <a:fillRect/>
          </a:stretch>
        </p:blipFill>
        <p:spPr bwMode="auto">
          <a:xfrm>
            <a:off x="627063" y="1409700"/>
            <a:ext cx="1209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154660" name="Text Box 36">
            <a:extLst>
              <a:ext uri="{FF2B5EF4-FFF2-40B4-BE49-F238E27FC236}">
                <a16:creationId xmlns:a16="http://schemas.microsoft.com/office/drawing/2014/main" id="{3996BB52-02F2-99A2-2890-4C8D8DD14D97}"/>
              </a:ext>
            </a:extLst>
          </p:cNvPr>
          <p:cNvSpPr txBox="1">
            <a:spLocks noChangeArrowheads="1"/>
          </p:cNvSpPr>
          <p:nvPr/>
        </p:nvSpPr>
        <p:spPr bwMode="white">
          <a:xfrm>
            <a:off x="576263" y="2355850"/>
            <a:ext cx="1260475" cy="4222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pPr>
            <a:r>
              <a:rPr lang="en-US" altLang="en-US" sz="1200">
                <a:solidFill>
                  <a:schemeClr val="bg1"/>
                </a:solidFill>
                <a:latin typeface="Arial" panose="020B0604020202020204" pitchFamily="34" charset="0"/>
              </a:rPr>
              <a:t>APPLICATION</a:t>
            </a:r>
            <a:br>
              <a:rPr lang="en-US" altLang="en-US" sz="1200">
                <a:solidFill>
                  <a:schemeClr val="bg1"/>
                </a:solidFill>
                <a:latin typeface="Arial" panose="020B0604020202020204" pitchFamily="34" charset="0"/>
              </a:rPr>
            </a:br>
            <a:r>
              <a:rPr lang="en-US" altLang="en-US" sz="1200">
                <a:solidFill>
                  <a:schemeClr val="bg1"/>
                </a:solidFill>
                <a:latin typeface="Arial" panose="020B0604020202020204" pitchFamily="34" charset="0"/>
              </a:rPr>
              <a:t>ATTACK</a:t>
            </a:r>
          </a:p>
        </p:txBody>
      </p:sp>
      <p:sp>
        <p:nvSpPr>
          <p:cNvPr id="154661" name="Text Box 37">
            <a:extLst>
              <a:ext uri="{FF2B5EF4-FFF2-40B4-BE49-F238E27FC236}">
                <a16:creationId xmlns:a16="http://schemas.microsoft.com/office/drawing/2014/main" id="{BEB13119-20FA-8581-08E9-14F011E4FAEA}"/>
              </a:ext>
            </a:extLst>
          </p:cNvPr>
          <p:cNvSpPr txBox="1">
            <a:spLocks noChangeArrowheads="1"/>
          </p:cNvSpPr>
          <p:nvPr/>
        </p:nvSpPr>
        <p:spPr bwMode="auto">
          <a:xfrm rot="16200000">
            <a:off x="-227012" y="4851400"/>
            <a:ext cx="12319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90000"/>
              </a:lnSpc>
            </a:pPr>
            <a:r>
              <a:rPr lang="en-US" altLang="en-US" sz="1200">
                <a:solidFill>
                  <a:schemeClr val="tx1"/>
                </a:solidFill>
                <a:latin typeface="Arial" panose="020B0604020202020204" pitchFamily="34" charset="0"/>
              </a:rPr>
              <a:t>Network Layer</a:t>
            </a:r>
          </a:p>
        </p:txBody>
      </p:sp>
      <p:sp>
        <p:nvSpPr>
          <p:cNvPr id="154662" name="Text Box 38">
            <a:extLst>
              <a:ext uri="{FF2B5EF4-FFF2-40B4-BE49-F238E27FC236}">
                <a16:creationId xmlns:a16="http://schemas.microsoft.com/office/drawing/2014/main" id="{67F00BCE-12EF-195D-0828-6BC3D7F7A00C}"/>
              </a:ext>
            </a:extLst>
          </p:cNvPr>
          <p:cNvSpPr txBox="1">
            <a:spLocks noChangeArrowheads="1"/>
          </p:cNvSpPr>
          <p:nvPr/>
        </p:nvSpPr>
        <p:spPr bwMode="auto">
          <a:xfrm rot="16200000">
            <a:off x="-341312" y="2093913"/>
            <a:ext cx="146367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90000"/>
              </a:lnSpc>
            </a:pPr>
            <a:r>
              <a:rPr lang="en-US" altLang="en-US" sz="1200">
                <a:solidFill>
                  <a:schemeClr val="tx1"/>
                </a:solidFill>
                <a:latin typeface="Arial" panose="020B0604020202020204" pitchFamily="34" charset="0"/>
              </a:rPr>
              <a:t>Application Layer</a:t>
            </a:r>
          </a:p>
        </p:txBody>
      </p:sp>
      <p:sp>
        <p:nvSpPr>
          <p:cNvPr id="154663" name="Rectangle 39">
            <a:extLst>
              <a:ext uri="{FF2B5EF4-FFF2-40B4-BE49-F238E27FC236}">
                <a16:creationId xmlns:a16="http://schemas.microsoft.com/office/drawing/2014/main" id="{16590D43-CDC6-1D3E-9DC1-24F677861DD2}"/>
              </a:ext>
            </a:extLst>
          </p:cNvPr>
          <p:cNvSpPr>
            <a:spLocks noChangeArrowheads="1"/>
          </p:cNvSpPr>
          <p:nvPr/>
        </p:nvSpPr>
        <p:spPr bwMode="ltGray">
          <a:xfrm rot="16200000">
            <a:off x="1674019"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154664" name="Rectangle 40">
            <a:extLst>
              <a:ext uri="{FF2B5EF4-FFF2-40B4-BE49-F238E27FC236}">
                <a16:creationId xmlns:a16="http://schemas.microsoft.com/office/drawing/2014/main" id="{6FD32A15-2A6C-F39F-3922-293B345D018F}"/>
              </a:ext>
            </a:extLst>
          </p:cNvPr>
          <p:cNvSpPr>
            <a:spLocks noChangeArrowheads="1"/>
          </p:cNvSpPr>
          <p:nvPr/>
        </p:nvSpPr>
        <p:spPr bwMode="ltGray">
          <a:xfrm rot="16200000">
            <a:off x="1857375" y="2043113"/>
            <a:ext cx="1316038" cy="125412"/>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154665" name="Rectangle 41">
            <a:extLst>
              <a:ext uri="{FF2B5EF4-FFF2-40B4-BE49-F238E27FC236}">
                <a16:creationId xmlns:a16="http://schemas.microsoft.com/office/drawing/2014/main" id="{08261049-C66C-45E9-2472-0701DD0C9D15}"/>
              </a:ext>
            </a:extLst>
          </p:cNvPr>
          <p:cNvSpPr>
            <a:spLocks noChangeArrowheads="1"/>
          </p:cNvSpPr>
          <p:nvPr/>
        </p:nvSpPr>
        <p:spPr bwMode="ltGray">
          <a:xfrm rot="16200000">
            <a:off x="2053432"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154666" name="Rectangle 42">
            <a:extLst>
              <a:ext uri="{FF2B5EF4-FFF2-40B4-BE49-F238E27FC236}">
                <a16:creationId xmlns:a16="http://schemas.microsoft.com/office/drawing/2014/main" id="{CCFB086A-DE28-60AF-1567-9F819D14DBAE}"/>
              </a:ext>
            </a:extLst>
          </p:cNvPr>
          <p:cNvSpPr>
            <a:spLocks noChangeArrowheads="1"/>
          </p:cNvSpPr>
          <p:nvPr/>
        </p:nvSpPr>
        <p:spPr bwMode="ltGray">
          <a:xfrm rot="16200000">
            <a:off x="2232025" y="2043113"/>
            <a:ext cx="1316038" cy="125412"/>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154667" name="Rectangle 43">
            <a:extLst>
              <a:ext uri="{FF2B5EF4-FFF2-40B4-BE49-F238E27FC236}">
                <a16:creationId xmlns:a16="http://schemas.microsoft.com/office/drawing/2014/main" id="{5D0B4388-C72C-6F52-204A-2341057C5B64}"/>
              </a:ext>
            </a:extLst>
          </p:cNvPr>
          <p:cNvSpPr>
            <a:spLocks noChangeArrowheads="1"/>
          </p:cNvSpPr>
          <p:nvPr/>
        </p:nvSpPr>
        <p:spPr bwMode="ltGray">
          <a:xfrm rot="16200000">
            <a:off x="2428082"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154668" name="Rectangle 44">
            <a:extLst>
              <a:ext uri="{FF2B5EF4-FFF2-40B4-BE49-F238E27FC236}">
                <a16:creationId xmlns:a16="http://schemas.microsoft.com/office/drawing/2014/main" id="{5F71CAB0-285B-7DDE-E958-41558BE02C70}"/>
              </a:ext>
            </a:extLst>
          </p:cNvPr>
          <p:cNvSpPr>
            <a:spLocks noChangeArrowheads="1"/>
          </p:cNvSpPr>
          <p:nvPr/>
        </p:nvSpPr>
        <p:spPr bwMode="ltGray">
          <a:xfrm rot="16200000">
            <a:off x="2604294"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154669" name="Rectangle 45">
            <a:extLst>
              <a:ext uri="{FF2B5EF4-FFF2-40B4-BE49-F238E27FC236}">
                <a16:creationId xmlns:a16="http://schemas.microsoft.com/office/drawing/2014/main" id="{B9A96CB8-D41D-3DB7-FEA0-86D993D50588}"/>
              </a:ext>
            </a:extLst>
          </p:cNvPr>
          <p:cNvSpPr>
            <a:spLocks noChangeArrowheads="1"/>
          </p:cNvSpPr>
          <p:nvPr/>
        </p:nvSpPr>
        <p:spPr bwMode="ltGray">
          <a:xfrm rot="16200000">
            <a:off x="2788444"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154670" name="Rectangle 46">
            <a:extLst>
              <a:ext uri="{FF2B5EF4-FFF2-40B4-BE49-F238E27FC236}">
                <a16:creationId xmlns:a16="http://schemas.microsoft.com/office/drawing/2014/main" id="{3D8CBE83-113A-8FEC-9665-6E7AAF6F1C78}"/>
              </a:ext>
            </a:extLst>
          </p:cNvPr>
          <p:cNvSpPr>
            <a:spLocks noChangeArrowheads="1"/>
          </p:cNvSpPr>
          <p:nvPr/>
        </p:nvSpPr>
        <p:spPr bwMode="ltGray">
          <a:xfrm rot="16200000">
            <a:off x="2974182" y="2043906"/>
            <a:ext cx="1316038"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sp>
        <p:nvSpPr>
          <p:cNvPr id="154671" name="Freeform 47">
            <a:extLst>
              <a:ext uri="{FF2B5EF4-FFF2-40B4-BE49-F238E27FC236}">
                <a16:creationId xmlns:a16="http://schemas.microsoft.com/office/drawing/2014/main" id="{9F5194D8-8B99-8A99-0458-8853E004FEDB}"/>
              </a:ext>
            </a:extLst>
          </p:cNvPr>
          <p:cNvSpPr>
            <a:spLocks/>
          </p:cNvSpPr>
          <p:nvPr/>
        </p:nvSpPr>
        <p:spPr bwMode="gray">
          <a:xfrm>
            <a:off x="1066800" y="2895600"/>
            <a:ext cx="533400" cy="1981200"/>
          </a:xfrm>
          <a:custGeom>
            <a:avLst/>
            <a:gdLst>
              <a:gd name="T0" fmla="*/ 68 w 479"/>
              <a:gd name="T1" fmla="*/ 0 h 980"/>
              <a:gd name="T2" fmla="*/ 68 w 479"/>
              <a:gd name="T3" fmla="*/ 775 h 980"/>
              <a:gd name="T4" fmla="*/ 479 w 479"/>
              <a:gd name="T5" fmla="*/ 980 h 980"/>
            </a:gdLst>
            <a:ahLst/>
            <a:cxnLst>
              <a:cxn ang="0">
                <a:pos x="T0" y="T1"/>
              </a:cxn>
              <a:cxn ang="0">
                <a:pos x="T2" y="T3"/>
              </a:cxn>
              <a:cxn ang="0">
                <a:pos x="T4" y="T5"/>
              </a:cxn>
            </a:cxnLst>
            <a:rect l="0" t="0" r="r" b="b"/>
            <a:pathLst>
              <a:path w="479" h="980">
                <a:moveTo>
                  <a:pt x="68" y="0"/>
                </a:moveTo>
                <a:cubicBezTo>
                  <a:pt x="33" y="304"/>
                  <a:pt x="0" y="612"/>
                  <a:pt x="68" y="775"/>
                </a:cubicBezTo>
                <a:cubicBezTo>
                  <a:pt x="136" y="938"/>
                  <a:pt x="393" y="937"/>
                  <a:pt x="479" y="980"/>
                </a:cubicBezTo>
              </a:path>
            </a:pathLst>
          </a:custGeom>
          <a:noFill/>
          <a:ln w="101600" cap="flat" cmpd="sng">
            <a:solidFill>
              <a:srgbClr val="FF0000">
                <a:alpha val="60001"/>
              </a:srgbClr>
            </a:solidFill>
            <a:prstDash val="solid"/>
            <a:round/>
            <a:headEnd type="non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72" name="Freeform 48">
            <a:extLst>
              <a:ext uri="{FF2B5EF4-FFF2-40B4-BE49-F238E27FC236}">
                <a16:creationId xmlns:a16="http://schemas.microsoft.com/office/drawing/2014/main" id="{C409F8BA-37CA-8317-7F66-494DE91045AB}"/>
              </a:ext>
            </a:extLst>
          </p:cNvPr>
          <p:cNvSpPr>
            <a:spLocks/>
          </p:cNvSpPr>
          <p:nvPr/>
        </p:nvSpPr>
        <p:spPr bwMode="gray">
          <a:xfrm flipH="1">
            <a:off x="4419600" y="2895600"/>
            <a:ext cx="1006475" cy="2108200"/>
          </a:xfrm>
          <a:custGeom>
            <a:avLst/>
            <a:gdLst>
              <a:gd name="T0" fmla="*/ 68 w 876"/>
              <a:gd name="T1" fmla="*/ 0 h 1633"/>
              <a:gd name="T2" fmla="*/ 135 w 876"/>
              <a:gd name="T3" fmla="*/ 1375 h 1633"/>
              <a:gd name="T4" fmla="*/ 876 w 876"/>
              <a:gd name="T5" fmla="*/ 1551 h 1633"/>
            </a:gdLst>
            <a:ahLst/>
            <a:cxnLst>
              <a:cxn ang="0">
                <a:pos x="T0" y="T1"/>
              </a:cxn>
              <a:cxn ang="0">
                <a:pos x="T2" y="T3"/>
              </a:cxn>
              <a:cxn ang="0">
                <a:pos x="T4" y="T5"/>
              </a:cxn>
            </a:cxnLst>
            <a:rect l="0" t="0" r="r" b="b"/>
            <a:pathLst>
              <a:path w="876" h="1633">
                <a:moveTo>
                  <a:pt x="68" y="0"/>
                </a:moveTo>
                <a:cubicBezTo>
                  <a:pt x="78" y="229"/>
                  <a:pt x="0" y="1117"/>
                  <a:pt x="135" y="1375"/>
                </a:cubicBezTo>
                <a:cubicBezTo>
                  <a:pt x="270" y="1633"/>
                  <a:pt x="722" y="1514"/>
                  <a:pt x="876" y="1551"/>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73" name="Freeform 49">
            <a:extLst>
              <a:ext uri="{FF2B5EF4-FFF2-40B4-BE49-F238E27FC236}">
                <a16:creationId xmlns:a16="http://schemas.microsoft.com/office/drawing/2014/main" id="{C275E60D-65AC-D80E-67C2-B6D8EBC0D86C}"/>
              </a:ext>
            </a:extLst>
          </p:cNvPr>
          <p:cNvSpPr>
            <a:spLocks/>
          </p:cNvSpPr>
          <p:nvPr/>
        </p:nvSpPr>
        <p:spPr bwMode="gray">
          <a:xfrm>
            <a:off x="3370263" y="3051175"/>
            <a:ext cx="820737" cy="1139825"/>
          </a:xfrm>
          <a:custGeom>
            <a:avLst/>
            <a:gdLst>
              <a:gd name="T0" fmla="*/ 306 w 525"/>
              <a:gd name="T1" fmla="*/ 967 h 967"/>
              <a:gd name="T2" fmla="*/ 474 w 525"/>
              <a:gd name="T3" fmla="*/ 456 h 967"/>
              <a:gd name="T4" fmla="*/ 0 w 525"/>
              <a:gd name="T5" fmla="*/ 0 h 967"/>
            </a:gdLst>
            <a:ahLst/>
            <a:cxnLst>
              <a:cxn ang="0">
                <a:pos x="T0" y="T1"/>
              </a:cxn>
              <a:cxn ang="0">
                <a:pos x="T2" y="T3"/>
              </a:cxn>
              <a:cxn ang="0">
                <a:pos x="T4" y="T5"/>
              </a:cxn>
            </a:cxnLst>
            <a:rect l="0" t="0" r="r" b="b"/>
            <a:pathLst>
              <a:path w="525" h="967">
                <a:moveTo>
                  <a:pt x="306" y="967"/>
                </a:moveTo>
                <a:cubicBezTo>
                  <a:pt x="334" y="882"/>
                  <a:pt x="525" y="617"/>
                  <a:pt x="474" y="456"/>
                </a:cubicBezTo>
                <a:cubicBezTo>
                  <a:pt x="423" y="295"/>
                  <a:pt x="99" y="95"/>
                  <a:pt x="0" y="0"/>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4674" name="Freeform 50">
            <a:extLst>
              <a:ext uri="{FF2B5EF4-FFF2-40B4-BE49-F238E27FC236}">
                <a16:creationId xmlns:a16="http://schemas.microsoft.com/office/drawing/2014/main" id="{57FDCAAC-C0CA-BA2F-7FD8-7462C1EE9165}"/>
              </a:ext>
            </a:extLst>
          </p:cNvPr>
          <p:cNvSpPr>
            <a:spLocks/>
          </p:cNvSpPr>
          <p:nvPr/>
        </p:nvSpPr>
        <p:spPr bwMode="gray">
          <a:xfrm>
            <a:off x="2743200" y="4800600"/>
            <a:ext cx="304800" cy="990600"/>
          </a:xfrm>
          <a:custGeom>
            <a:avLst/>
            <a:gdLst>
              <a:gd name="T0" fmla="*/ 68 w 876"/>
              <a:gd name="T1" fmla="*/ 0 h 1633"/>
              <a:gd name="T2" fmla="*/ 135 w 876"/>
              <a:gd name="T3" fmla="*/ 1375 h 1633"/>
              <a:gd name="T4" fmla="*/ 876 w 876"/>
              <a:gd name="T5" fmla="*/ 1551 h 1633"/>
            </a:gdLst>
            <a:ahLst/>
            <a:cxnLst>
              <a:cxn ang="0">
                <a:pos x="T0" y="T1"/>
              </a:cxn>
              <a:cxn ang="0">
                <a:pos x="T2" y="T3"/>
              </a:cxn>
              <a:cxn ang="0">
                <a:pos x="T4" y="T5"/>
              </a:cxn>
            </a:cxnLst>
            <a:rect l="0" t="0" r="r" b="b"/>
            <a:pathLst>
              <a:path w="876" h="1633">
                <a:moveTo>
                  <a:pt x="68" y="0"/>
                </a:moveTo>
                <a:cubicBezTo>
                  <a:pt x="78" y="229"/>
                  <a:pt x="0" y="1117"/>
                  <a:pt x="135" y="1375"/>
                </a:cubicBezTo>
                <a:cubicBezTo>
                  <a:pt x="270" y="1633"/>
                  <a:pt x="722" y="1514"/>
                  <a:pt x="876" y="1551"/>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154675" name="Group 51">
            <a:extLst>
              <a:ext uri="{FF2B5EF4-FFF2-40B4-BE49-F238E27FC236}">
                <a16:creationId xmlns:a16="http://schemas.microsoft.com/office/drawing/2014/main" id="{DD9367BB-BA5A-195C-580E-565E065C573E}"/>
              </a:ext>
            </a:extLst>
          </p:cNvPr>
          <p:cNvGrpSpPr>
            <a:grpSpLocks/>
          </p:cNvGrpSpPr>
          <p:nvPr/>
        </p:nvGrpSpPr>
        <p:grpSpPr bwMode="auto">
          <a:xfrm>
            <a:off x="3048000" y="5295900"/>
            <a:ext cx="838200" cy="876300"/>
            <a:chOff x="1920" y="3275"/>
            <a:chExt cx="528" cy="552"/>
          </a:xfrm>
        </p:grpSpPr>
        <p:pic>
          <p:nvPicPr>
            <p:cNvPr id="154676" name="Picture 52">
              <a:hlinkClick r:id="rId5"/>
              <a:extLst>
                <a:ext uri="{FF2B5EF4-FFF2-40B4-BE49-F238E27FC236}">
                  <a16:creationId xmlns:a16="http://schemas.microsoft.com/office/drawing/2014/main" id="{BA0B8D42-B5D0-E9ED-A037-151F7AC7AB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920" y="3275"/>
              <a:ext cx="528" cy="547"/>
            </a:xfrm>
            <a:prstGeom prst="rect">
              <a:avLst/>
            </a:prstGeom>
            <a:noFill/>
            <a:extLst>
              <a:ext uri="{909E8E84-426E-40DD-AFC4-6F175D3DCCD1}">
                <a14:hiddenFill xmlns:a14="http://schemas.microsoft.com/office/drawing/2010/main">
                  <a:solidFill>
                    <a:srgbClr val="FFFFFF"/>
                  </a:solidFill>
                </a14:hiddenFill>
              </a:ext>
            </a:extLst>
          </p:spPr>
        </p:pic>
        <p:sp>
          <p:nvSpPr>
            <p:cNvPr id="154677" name="Rectangle 53">
              <a:extLst>
                <a:ext uri="{FF2B5EF4-FFF2-40B4-BE49-F238E27FC236}">
                  <a16:creationId xmlns:a16="http://schemas.microsoft.com/office/drawing/2014/main" id="{655BFA9F-F375-70E4-FE0F-EE876AE6E2AB}"/>
                </a:ext>
              </a:extLst>
            </p:cNvPr>
            <p:cNvSpPr>
              <a:spLocks noChangeArrowheads="1"/>
            </p:cNvSpPr>
            <p:nvPr/>
          </p:nvSpPr>
          <p:spPr bwMode="gray">
            <a:xfrm>
              <a:off x="1966" y="3648"/>
              <a:ext cx="48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90000"/>
                </a:lnSpc>
              </a:pPr>
              <a:r>
                <a:rPr lang="en-US" altLang="en-US" sz="1400">
                  <a:solidFill>
                    <a:schemeClr val="bg1"/>
                  </a:solidFill>
                  <a:latin typeface="Arial" panose="020B0604020202020204" pitchFamily="34" charset="0"/>
                </a:rPr>
                <a:t>Insider</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4674"/>
                                        </p:tgtEl>
                                        <p:attrNameLst>
                                          <p:attrName>style.visibility</p:attrName>
                                        </p:attrNameLst>
                                      </p:cBhvr>
                                      <p:to>
                                        <p:strVal val="visible"/>
                                      </p:to>
                                    </p:set>
                                    <p:animEffect transition="in" filter="dissolve">
                                      <p:cBhvr>
                                        <p:cTn id="7" dur="2000"/>
                                        <p:tgtEl>
                                          <p:spTgt spid="154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8D725FE-086E-0BA3-F353-559D56B77EBA}"/>
              </a:ext>
            </a:extLst>
          </p:cNvPr>
          <p:cNvSpPr>
            <a:spLocks noGrp="1"/>
          </p:cNvSpPr>
          <p:nvPr>
            <p:ph type="sldNum" sz="quarter" idx="10"/>
          </p:nvPr>
        </p:nvSpPr>
        <p:spPr/>
        <p:txBody>
          <a:bodyPr/>
          <a:lstStyle/>
          <a:p>
            <a:fld id="{CCD0364E-C400-4BF6-94C2-B6A11D6B4B3B}" type="slidenum">
              <a:rPr lang="en-US" altLang="en-US"/>
              <a:pPr/>
              <a:t>11</a:t>
            </a:fld>
            <a:endParaRPr lang="en-US" altLang="en-US"/>
          </a:p>
        </p:txBody>
      </p:sp>
      <p:sp>
        <p:nvSpPr>
          <p:cNvPr id="96265" name="Rectangle 9">
            <a:extLst>
              <a:ext uri="{FF2B5EF4-FFF2-40B4-BE49-F238E27FC236}">
                <a16:creationId xmlns:a16="http://schemas.microsoft.com/office/drawing/2014/main" id="{59BFA3BD-6954-3C03-84FE-CE289D20D968}"/>
              </a:ext>
            </a:extLst>
          </p:cNvPr>
          <p:cNvSpPr>
            <a:spLocks noGrp="1" noChangeArrowheads="1"/>
          </p:cNvSpPr>
          <p:nvPr>
            <p:ph type="title"/>
          </p:nvPr>
        </p:nvSpPr>
        <p:spPr/>
        <p:txBody>
          <a:bodyPr/>
          <a:lstStyle/>
          <a:p>
            <a:r>
              <a:rPr lang="en-US" altLang="en-US"/>
              <a:t>What is the OWASP Top 10?</a:t>
            </a:r>
          </a:p>
        </p:txBody>
      </p:sp>
      <p:sp>
        <p:nvSpPr>
          <p:cNvPr id="96266" name="Rectangle 10">
            <a:extLst>
              <a:ext uri="{FF2B5EF4-FFF2-40B4-BE49-F238E27FC236}">
                <a16:creationId xmlns:a16="http://schemas.microsoft.com/office/drawing/2014/main" id="{2713A456-4A82-CFFB-3DC8-DE0D5518DC4C}"/>
              </a:ext>
            </a:extLst>
          </p:cNvPr>
          <p:cNvSpPr>
            <a:spLocks noGrp="1" noChangeArrowheads="1"/>
          </p:cNvSpPr>
          <p:nvPr>
            <p:ph type="body" idx="1"/>
          </p:nvPr>
        </p:nvSpPr>
        <p:spPr>
          <a:xfrm>
            <a:off x="323850" y="1006475"/>
            <a:ext cx="7775575" cy="838200"/>
          </a:xfrm>
        </p:spPr>
        <p:txBody>
          <a:bodyPr/>
          <a:lstStyle/>
          <a:p>
            <a:r>
              <a:rPr lang="en-US" altLang="en-US" sz="2400"/>
              <a:t>The first (but not only) things you should focus on …</a:t>
            </a:r>
          </a:p>
        </p:txBody>
      </p:sp>
      <p:sp>
        <p:nvSpPr>
          <p:cNvPr id="96268" name="Rectangle 12">
            <a:extLst>
              <a:ext uri="{FF2B5EF4-FFF2-40B4-BE49-F238E27FC236}">
                <a16:creationId xmlns:a16="http://schemas.microsoft.com/office/drawing/2014/main" id="{40FE36A5-D891-49E8-719E-C16CF6DD7042}"/>
              </a:ext>
            </a:extLst>
          </p:cNvPr>
          <p:cNvSpPr>
            <a:spLocks noChangeArrowheads="1"/>
          </p:cNvSpPr>
          <p:nvPr/>
        </p:nvSpPr>
        <p:spPr bwMode="auto">
          <a:xfrm>
            <a:off x="3948113" y="5805488"/>
            <a:ext cx="5195887" cy="404812"/>
          </a:xfrm>
          <a:prstGeom prst="rect">
            <a:avLst/>
          </a:prstGeom>
          <a:solidFill>
            <a:schemeClr val="bg1"/>
          </a:solidFill>
          <a:ln w="381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800">
                <a:hlinkClick r:id="rId3"/>
              </a:rPr>
              <a:t>http://www.owasp.org/index.php/Top_10</a:t>
            </a:r>
            <a:endParaRPr lang="en-US" altLang="en-US" sz="1800"/>
          </a:p>
        </p:txBody>
      </p:sp>
      <p:pic>
        <p:nvPicPr>
          <p:cNvPr id="96269" name="Picture 13">
            <a:extLst>
              <a:ext uri="{FF2B5EF4-FFF2-40B4-BE49-F238E27FC236}">
                <a16:creationId xmlns:a16="http://schemas.microsoft.com/office/drawing/2014/main" id="{2D504AEE-AF60-ECC6-01F5-B3FFD3B33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28775"/>
            <a:ext cx="3259137"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70" name="Picture 14">
            <a:extLst>
              <a:ext uri="{FF2B5EF4-FFF2-40B4-BE49-F238E27FC236}">
                <a16:creationId xmlns:a16="http://schemas.microsoft.com/office/drawing/2014/main" id="{7F034219-EAA0-46B6-355E-3080D7A69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1700213"/>
            <a:ext cx="3133725"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908A11CB-112C-143D-3289-B74469C33C16}"/>
              </a:ext>
            </a:extLst>
          </p:cNvPr>
          <p:cNvSpPr>
            <a:spLocks noGrp="1"/>
          </p:cNvSpPr>
          <p:nvPr>
            <p:ph type="sldNum" sz="quarter" idx="10"/>
          </p:nvPr>
        </p:nvSpPr>
        <p:spPr/>
        <p:txBody>
          <a:bodyPr/>
          <a:lstStyle/>
          <a:p>
            <a:fld id="{A95EEC35-458A-4DB4-B626-CF6C5871082B}" type="slidenum">
              <a:rPr lang="en-US" altLang="en-US"/>
              <a:pPr/>
              <a:t>12</a:t>
            </a:fld>
            <a:endParaRPr lang="en-US" altLang="en-US"/>
          </a:p>
        </p:txBody>
      </p:sp>
      <p:sp>
        <p:nvSpPr>
          <p:cNvPr id="164866" name="Rectangle 2">
            <a:extLst>
              <a:ext uri="{FF2B5EF4-FFF2-40B4-BE49-F238E27FC236}">
                <a16:creationId xmlns:a16="http://schemas.microsoft.com/office/drawing/2014/main" id="{FDC25B11-903F-A5F3-904E-9C802E5E3C96}"/>
              </a:ext>
            </a:extLst>
          </p:cNvPr>
          <p:cNvSpPr>
            <a:spLocks noGrp="1" noChangeArrowheads="1"/>
          </p:cNvSpPr>
          <p:nvPr>
            <p:ph type="title"/>
          </p:nvPr>
        </p:nvSpPr>
        <p:spPr/>
        <p:txBody>
          <a:bodyPr/>
          <a:lstStyle/>
          <a:p>
            <a:r>
              <a:rPr lang="en-US" altLang="en-US"/>
              <a:t>OWASP Top Ten – 2007 Update</a:t>
            </a:r>
          </a:p>
        </p:txBody>
      </p:sp>
      <p:sp>
        <p:nvSpPr>
          <p:cNvPr id="164867" name="Rectangle 3">
            <a:extLst>
              <a:ext uri="{FF2B5EF4-FFF2-40B4-BE49-F238E27FC236}">
                <a16:creationId xmlns:a16="http://schemas.microsoft.com/office/drawing/2014/main" id="{292866E3-9066-86F2-FFAF-A30C9200EE97}"/>
              </a:ext>
            </a:extLst>
          </p:cNvPr>
          <p:cNvSpPr>
            <a:spLocks noGrp="1" noChangeArrowheads="1"/>
          </p:cNvSpPr>
          <p:nvPr>
            <p:ph type="body" sz="half" idx="1"/>
          </p:nvPr>
        </p:nvSpPr>
        <p:spPr>
          <a:xfrm>
            <a:off x="250825" y="1971675"/>
            <a:ext cx="4248150" cy="3041650"/>
          </a:xfrm>
        </p:spPr>
        <p:txBody>
          <a:bodyPr/>
          <a:lstStyle/>
          <a:p>
            <a:pPr lvl="1">
              <a:buFont typeface="Webdings" panose="05030102010509060703" pitchFamily="18" charset="2"/>
              <a:buNone/>
            </a:pPr>
            <a:r>
              <a:rPr lang="en-US" altLang="en-US" sz="2000"/>
              <a:t>A1: Cross Site Scripting (XSS)</a:t>
            </a:r>
          </a:p>
          <a:p>
            <a:pPr lvl="1">
              <a:buFont typeface="Webdings" panose="05030102010509060703" pitchFamily="18" charset="2"/>
              <a:buNone/>
            </a:pPr>
            <a:r>
              <a:rPr lang="en-US" altLang="en-US" sz="2000"/>
              <a:t>A2: Injection Flaws</a:t>
            </a:r>
          </a:p>
          <a:p>
            <a:pPr lvl="1">
              <a:buFont typeface="Webdings" panose="05030102010509060703" pitchFamily="18" charset="2"/>
              <a:buNone/>
            </a:pPr>
            <a:r>
              <a:rPr lang="en-US" altLang="en-US" sz="2000"/>
              <a:t>A3: Malicious File Execution</a:t>
            </a:r>
          </a:p>
          <a:p>
            <a:pPr lvl="1">
              <a:buFont typeface="Webdings" panose="05030102010509060703" pitchFamily="18" charset="2"/>
              <a:buNone/>
            </a:pPr>
            <a:r>
              <a:rPr lang="en-US" altLang="en-US" sz="2000"/>
              <a:t>A4: </a:t>
            </a:r>
            <a:r>
              <a:rPr lang="en-US" altLang="ja-JP" sz="2000">
                <a:ea typeface="ＭＳ Ｐゴシック" panose="020B0600070205080204" pitchFamily="34" charset="-128"/>
              </a:rPr>
              <a:t>Insecure Direct Object</a:t>
            </a:r>
            <a:br>
              <a:rPr lang="en-US" altLang="ja-JP" sz="2000">
                <a:ea typeface="ＭＳ Ｐゴシック" panose="020B0600070205080204" pitchFamily="34" charset="-128"/>
              </a:rPr>
            </a:br>
            <a:r>
              <a:rPr lang="en-US" altLang="ja-JP" sz="2000">
                <a:ea typeface="ＭＳ Ｐゴシック" panose="020B0600070205080204" pitchFamily="34" charset="-128"/>
              </a:rPr>
              <a:t>  Reference </a:t>
            </a:r>
            <a:endParaRPr lang="en-US" altLang="en-US" sz="2000"/>
          </a:p>
          <a:p>
            <a:pPr lvl="1">
              <a:buFont typeface="Webdings" panose="05030102010509060703" pitchFamily="18" charset="2"/>
              <a:buNone/>
            </a:pPr>
            <a:r>
              <a:rPr lang="en-US" altLang="en-US" sz="2000"/>
              <a:t>A5: </a:t>
            </a:r>
            <a:r>
              <a:rPr lang="en-US" altLang="ja-JP" sz="2000">
                <a:ea typeface="ＭＳ Ｐゴシック" panose="020B0600070205080204" pitchFamily="34" charset="-128"/>
              </a:rPr>
              <a:t>Cross Site Request Forgery </a:t>
            </a:r>
            <a:br>
              <a:rPr lang="en-US" altLang="ja-JP" sz="2000">
                <a:ea typeface="ＭＳ Ｐゴシック" panose="020B0600070205080204" pitchFamily="34" charset="-128"/>
              </a:rPr>
            </a:br>
            <a:r>
              <a:rPr lang="en-US" altLang="ja-JP" sz="2000">
                <a:ea typeface="ＭＳ Ｐゴシック" panose="020B0600070205080204" pitchFamily="34" charset="-128"/>
              </a:rPr>
              <a:t>  (CSRF) </a:t>
            </a:r>
            <a:endParaRPr lang="en-US" altLang="en-US" sz="2000"/>
          </a:p>
        </p:txBody>
      </p:sp>
      <p:sp>
        <p:nvSpPr>
          <p:cNvPr id="164868" name="Rectangle 4">
            <a:extLst>
              <a:ext uri="{FF2B5EF4-FFF2-40B4-BE49-F238E27FC236}">
                <a16:creationId xmlns:a16="http://schemas.microsoft.com/office/drawing/2014/main" id="{CFE930B6-7366-6DE7-B622-5D6BAFF16374}"/>
              </a:ext>
            </a:extLst>
          </p:cNvPr>
          <p:cNvSpPr>
            <a:spLocks noGrp="1" noChangeArrowheads="1"/>
          </p:cNvSpPr>
          <p:nvPr>
            <p:ph type="body" sz="half" idx="2"/>
          </p:nvPr>
        </p:nvSpPr>
        <p:spPr>
          <a:xfrm>
            <a:off x="4140200" y="1971675"/>
            <a:ext cx="4752975" cy="3041650"/>
          </a:xfrm>
        </p:spPr>
        <p:txBody>
          <a:bodyPr/>
          <a:lstStyle/>
          <a:p>
            <a:pPr lvl="1">
              <a:buFont typeface="Webdings" panose="05030102010509060703" pitchFamily="18" charset="2"/>
              <a:buNone/>
            </a:pPr>
            <a:r>
              <a:rPr lang="en-US" altLang="en-US" sz="2000"/>
              <a:t>A6: </a:t>
            </a:r>
            <a:r>
              <a:rPr lang="en-US" altLang="ja-JP" sz="2000">
                <a:ea typeface="ＭＳ Ｐゴシック" panose="020B0600070205080204" pitchFamily="34" charset="-128"/>
              </a:rPr>
              <a:t>Information Leakage and </a:t>
            </a:r>
            <a:br>
              <a:rPr lang="en-US" altLang="ja-JP" sz="2000">
                <a:ea typeface="ＭＳ Ｐゴシック" panose="020B0600070205080204" pitchFamily="34" charset="-128"/>
              </a:rPr>
            </a:br>
            <a:r>
              <a:rPr lang="en-US" altLang="ja-JP" sz="2000">
                <a:ea typeface="ＭＳ Ｐゴシック" panose="020B0600070205080204" pitchFamily="34" charset="-128"/>
              </a:rPr>
              <a:t>  Improper Error Handling </a:t>
            </a:r>
            <a:endParaRPr lang="en-US" altLang="en-US" sz="2000"/>
          </a:p>
          <a:p>
            <a:pPr lvl="1">
              <a:buFont typeface="Webdings" panose="05030102010509060703" pitchFamily="18" charset="2"/>
              <a:buNone/>
            </a:pPr>
            <a:r>
              <a:rPr lang="en-US" altLang="en-US" sz="2000"/>
              <a:t>A7: </a:t>
            </a:r>
            <a:r>
              <a:rPr lang="en-US" altLang="ja-JP" sz="2000">
                <a:ea typeface="ＭＳ Ｐゴシック" panose="020B0600070205080204" pitchFamily="34" charset="-128"/>
              </a:rPr>
              <a:t>Broken Authentication and </a:t>
            </a:r>
            <a:br>
              <a:rPr lang="en-US" altLang="ja-JP" sz="2000">
                <a:ea typeface="ＭＳ Ｐゴシック" panose="020B0600070205080204" pitchFamily="34" charset="-128"/>
              </a:rPr>
            </a:br>
            <a:r>
              <a:rPr lang="en-US" altLang="ja-JP" sz="2000">
                <a:ea typeface="ＭＳ Ｐゴシック" panose="020B0600070205080204" pitchFamily="34" charset="-128"/>
              </a:rPr>
              <a:t>  Session Management </a:t>
            </a:r>
            <a:endParaRPr lang="en-US" altLang="en-US" sz="2000"/>
          </a:p>
          <a:p>
            <a:pPr lvl="1">
              <a:buFont typeface="Webdings" panose="05030102010509060703" pitchFamily="18" charset="2"/>
              <a:buNone/>
            </a:pPr>
            <a:r>
              <a:rPr lang="en-US" altLang="en-US" sz="2000"/>
              <a:t>A8: Insecure Cryptographic Storage</a:t>
            </a:r>
          </a:p>
          <a:p>
            <a:pPr lvl="1">
              <a:buFont typeface="Webdings" panose="05030102010509060703" pitchFamily="18" charset="2"/>
              <a:buNone/>
            </a:pPr>
            <a:r>
              <a:rPr lang="en-US" altLang="en-US" sz="2000"/>
              <a:t>A9: Insecure Communications</a:t>
            </a:r>
          </a:p>
          <a:p>
            <a:pPr lvl="1">
              <a:buFont typeface="Webdings" panose="05030102010509060703" pitchFamily="18" charset="2"/>
              <a:buNone/>
            </a:pPr>
            <a:r>
              <a:rPr lang="en-US" altLang="en-US" sz="2000"/>
              <a:t>A10: </a:t>
            </a:r>
            <a:r>
              <a:rPr lang="en-US" altLang="ja-JP" sz="2000">
                <a:ea typeface="ＭＳ Ｐゴシック" panose="020B0600070205080204" pitchFamily="34" charset="-128"/>
              </a:rPr>
              <a:t>Failure to Restrict URL Access</a:t>
            </a:r>
            <a:endParaRPr lang="en-US" altLang="en-US" sz="2000"/>
          </a:p>
        </p:txBody>
      </p:sp>
      <p:pic>
        <p:nvPicPr>
          <p:cNvPr id="164869" name="Picture 5">
            <a:extLst>
              <a:ext uri="{FF2B5EF4-FFF2-40B4-BE49-F238E27FC236}">
                <a16:creationId xmlns:a16="http://schemas.microsoft.com/office/drawing/2014/main" id="{125C0B25-90E2-FC0D-FFCD-EFC02B0CEE9B}"/>
              </a:ext>
            </a:extLst>
          </p:cNvPr>
          <p:cNvPicPr>
            <a:picLocks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1852613" y="5451475"/>
            <a:ext cx="4767262" cy="1146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870" name="Rectangle 6">
            <a:extLst>
              <a:ext uri="{FF2B5EF4-FFF2-40B4-BE49-F238E27FC236}">
                <a16:creationId xmlns:a16="http://schemas.microsoft.com/office/drawing/2014/main" id="{19F8F416-F864-6FEF-B88C-C090B9ABF674}"/>
              </a:ext>
            </a:extLst>
          </p:cNvPr>
          <p:cNvSpPr>
            <a:spLocks noChangeArrowheads="1"/>
          </p:cNvSpPr>
          <p:nvPr/>
        </p:nvSpPr>
        <p:spPr bwMode="auto">
          <a:xfrm>
            <a:off x="463550" y="1143000"/>
            <a:ext cx="6415088" cy="701675"/>
          </a:xfrm>
          <a:prstGeom prst="rect">
            <a:avLst/>
          </a:prstGeom>
          <a:noFill/>
          <a:ln>
            <a:noFill/>
          </a:ln>
          <a:effectLst/>
          <a:extLst>
            <a:ext uri="{909E8E84-426E-40DD-AFC4-6F175D3DCCD1}">
              <a14:hiddenFill xmlns:a14="http://schemas.microsoft.com/office/drawing/2010/main">
                <a:gradFill rotWithShape="1">
                  <a:gsLst>
                    <a:gs pos="0">
                      <a:schemeClr val="accent2">
                        <a:gamma/>
                        <a:shade val="46275"/>
                        <a:invGamma/>
                      </a:schemeClr>
                    </a:gs>
                    <a:gs pos="100000">
                      <a:schemeClr val="accent2"/>
                    </a:gs>
                  </a:gsLst>
                  <a:lin ang="5400000" scaled="1"/>
                </a:gra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75000"/>
              </a:lnSpc>
              <a:spcBef>
                <a:spcPct val="50000"/>
              </a:spcBef>
              <a:buClr>
                <a:schemeClr val="tx1"/>
              </a:buClr>
              <a:buSzPct val="90000"/>
              <a:buFontTx/>
              <a:buChar char="■"/>
            </a:pPr>
            <a:r>
              <a:rPr lang="en-US" altLang="en-US" sz="2000">
                <a:solidFill>
                  <a:schemeClr val="tx1"/>
                </a:solidFill>
                <a:latin typeface="Arial" panose="020B0604020202020204" pitchFamily="34" charset="0"/>
              </a:rPr>
              <a:t> Release Candidate 1 – Undergoing internal review</a:t>
            </a:r>
          </a:p>
          <a:p>
            <a:pPr lvl="1" algn="l" eaLnBrk="0" hangingPunct="0">
              <a:lnSpc>
                <a:spcPct val="75000"/>
              </a:lnSpc>
              <a:spcBef>
                <a:spcPct val="50000"/>
              </a:spcBef>
              <a:buClr>
                <a:schemeClr val="tx1"/>
              </a:buClr>
              <a:buSzPct val="90000"/>
              <a:buFontTx/>
              <a:buChar char="■"/>
            </a:pPr>
            <a:r>
              <a:rPr lang="en-US" altLang="en-US" sz="2000">
                <a:solidFill>
                  <a:schemeClr val="tx1"/>
                </a:solidFill>
                <a:latin typeface="Arial" panose="020B0604020202020204" pitchFamily="34" charset="0"/>
              </a:rPr>
              <a:t> Will be made public by March 2007</a:t>
            </a:r>
          </a:p>
        </p:txBody>
      </p:sp>
      <p:sp>
        <p:nvSpPr>
          <p:cNvPr id="164872" name="Rectangle 8">
            <a:extLst>
              <a:ext uri="{FF2B5EF4-FFF2-40B4-BE49-F238E27FC236}">
                <a16:creationId xmlns:a16="http://schemas.microsoft.com/office/drawing/2014/main" id="{B00B007F-F5C4-0EFF-45BD-B1A0B223413C}"/>
              </a:ext>
            </a:extLst>
          </p:cNvPr>
          <p:cNvSpPr>
            <a:spLocks noChangeArrowheads="1"/>
          </p:cNvSpPr>
          <p:nvPr/>
        </p:nvSpPr>
        <p:spPr bwMode="auto">
          <a:xfrm>
            <a:off x="971550" y="5013325"/>
            <a:ext cx="7189788" cy="404813"/>
          </a:xfrm>
          <a:prstGeom prst="rect">
            <a:avLst/>
          </a:prstGeom>
          <a:solidFill>
            <a:schemeClr val="bg1"/>
          </a:solidFill>
          <a:ln w="381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800"/>
              <a:t>RC1: </a:t>
            </a:r>
            <a:r>
              <a:rPr lang="en-US" altLang="en-US" sz="1800">
                <a:hlinkClick r:id="rId5"/>
              </a:rPr>
              <a:t>http://www.owasp.org/index.php?title=Top_10_2007</a:t>
            </a:r>
            <a:endParaRPr lang="en-US" altLang="en-US" sz="1800"/>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F71A35-165B-7E1D-5311-393A98BCB5C0}"/>
              </a:ext>
            </a:extLst>
          </p:cNvPr>
          <p:cNvSpPr>
            <a:spLocks noGrp="1"/>
          </p:cNvSpPr>
          <p:nvPr>
            <p:ph type="sldNum" sz="quarter" idx="10"/>
          </p:nvPr>
        </p:nvSpPr>
        <p:spPr/>
        <p:txBody>
          <a:bodyPr/>
          <a:lstStyle/>
          <a:p>
            <a:fld id="{0380B44A-3A8E-4414-BC3E-2B63D84FE79B}" type="slidenum">
              <a:rPr lang="en-US" altLang="en-US"/>
              <a:pPr/>
              <a:t>13</a:t>
            </a:fld>
            <a:endParaRPr lang="en-US" altLang="en-US"/>
          </a:p>
        </p:txBody>
      </p:sp>
      <p:sp>
        <p:nvSpPr>
          <p:cNvPr id="166914" name="Rectangle 2">
            <a:extLst>
              <a:ext uri="{FF2B5EF4-FFF2-40B4-BE49-F238E27FC236}">
                <a16:creationId xmlns:a16="http://schemas.microsoft.com/office/drawing/2014/main" id="{F2FBBDF7-8880-1B7C-3EC1-A5B32770915A}"/>
              </a:ext>
            </a:extLst>
          </p:cNvPr>
          <p:cNvSpPr>
            <a:spLocks noGrp="1" noChangeArrowheads="1"/>
          </p:cNvSpPr>
          <p:nvPr>
            <p:ph type="title"/>
          </p:nvPr>
        </p:nvSpPr>
        <p:spPr/>
        <p:txBody>
          <a:bodyPr/>
          <a:lstStyle/>
          <a:p>
            <a:r>
              <a:rPr lang="en-US" altLang="en-US" sz="2400"/>
              <a:t>Mapping of OWASP Top 10 2007 to 2004</a:t>
            </a:r>
          </a:p>
        </p:txBody>
      </p:sp>
      <p:graphicFrame>
        <p:nvGraphicFramePr>
          <p:cNvPr id="167023" name="Group 111">
            <a:extLst>
              <a:ext uri="{FF2B5EF4-FFF2-40B4-BE49-F238E27FC236}">
                <a16:creationId xmlns:a16="http://schemas.microsoft.com/office/drawing/2014/main" id="{66D2D701-EAD1-400C-FA2C-C32CE9A7D62A}"/>
              </a:ext>
            </a:extLst>
          </p:cNvPr>
          <p:cNvGraphicFramePr>
            <a:graphicFrameLocks noGrp="1"/>
          </p:cNvGraphicFramePr>
          <p:nvPr>
            <p:ph idx="1"/>
          </p:nvPr>
        </p:nvGraphicFramePr>
        <p:xfrm>
          <a:off x="323850" y="933450"/>
          <a:ext cx="8569325" cy="5278438"/>
        </p:xfrm>
        <a:graphic>
          <a:graphicData uri="http://schemas.openxmlformats.org/drawingml/2006/table">
            <a:tbl>
              <a:tblPr/>
              <a:tblGrid>
                <a:gridCol w="4319588">
                  <a:extLst>
                    <a:ext uri="{9D8B030D-6E8A-4147-A177-3AD203B41FA5}">
                      <a16:colId xmlns:a16="http://schemas.microsoft.com/office/drawing/2014/main" val="3003582634"/>
                    </a:ext>
                  </a:extLst>
                </a:gridCol>
                <a:gridCol w="4249737">
                  <a:extLst>
                    <a:ext uri="{9D8B030D-6E8A-4147-A177-3AD203B41FA5}">
                      <a16:colId xmlns:a16="http://schemas.microsoft.com/office/drawing/2014/main" val="3266034700"/>
                    </a:ext>
                  </a:extLst>
                </a:gridCol>
              </a:tblGrid>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en-US" sz="2000" b="1" i="0" u="none" strike="noStrike" cap="none" normalizeH="0" baseline="0">
                          <a:ln>
                            <a:noFill/>
                          </a:ln>
                          <a:solidFill>
                            <a:schemeClr val="tx1"/>
                          </a:solidFill>
                          <a:effectLst/>
                          <a:latin typeface="Tahoma" panose="020B0604030504040204" pitchFamily="34" charset="0"/>
                        </a:rPr>
                        <a:t>OWASP Top 10 2007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en-US" sz="2000" b="1" i="0" u="none" strike="noStrike" cap="none" normalizeH="0" baseline="0">
                          <a:ln>
                            <a:noFill/>
                          </a:ln>
                          <a:solidFill>
                            <a:schemeClr val="tx1"/>
                          </a:solidFill>
                          <a:effectLst/>
                          <a:latin typeface="Tahoma" panose="020B0604030504040204" pitchFamily="34" charset="0"/>
                        </a:rPr>
                        <a:t>OWASP Top 10 2004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588402"/>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A1. Cross Site Scripting (XSS)</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A4. Cross Site Scripting (XSS)</a:t>
                      </a:r>
                      <a:endParaRPr kumimoji="0" lang="en-US" altLang="en-US" sz="1400" b="1"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098991"/>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A2. Injection Flaws</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A6. Injection Flaws</a:t>
                      </a:r>
                      <a:endParaRPr kumimoji="0" lang="en-US" altLang="en-US" sz="1400" b="1"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588870"/>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A3. Insecure Remote File Include (NEW)</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8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6102694"/>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A4. Insecure Direct Object Reference</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A2. Broken Access Control (split in 2007 T10)</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521521"/>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A5. Cross Site Request Forgery (CSRF) (NEW)</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8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4160356"/>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A6. Information Leakage and Improper Error Handling</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A7. Improper Error Handling</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1052320"/>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A7. Broken Authentication and Session Management</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A3. Broken Authentication and Session Management</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3211528"/>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A8. Insecure Cryptographic Storage</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A8. Insecure Storage</a:t>
                      </a:r>
                      <a:endParaRPr kumimoji="0" lang="en-US" altLang="en-US" sz="1400" b="1"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8739323"/>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A9. Insecure Communications</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Discussed under A10. Insecure Configuration Management</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9868069"/>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A10.  Failure to Restrict URL Access</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A2. Broken Access Control (split in 2007 T10)</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5528388"/>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A1. Unvalidated Input</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246650"/>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A5. Buffer Overflows</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7730320"/>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A9. Denial of Service</a:t>
                      </a:r>
                      <a:r>
                        <a:rPr kumimoji="0" lang="en-US" altLang="ja-JP" sz="1400" b="0"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 </a:t>
                      </a: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1332458"/>
                  </a:ext>
                </a:extLst>
              </a:tr>
              <a:tr h="254000">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endParaRPr kumimoji="0" lang="en-US" altLang="en-US" sz="1400" b="0" i="0" u="none" strike="noStrike" cap="none" normalizeH="0" baseline="0">
                        <a:ln>
                          <a:noFill/>
                        </a:ln>
                        <a:solidFill>
                          <a:schemeClr val="tx1"/>
                        </a:solidFill>
                        <a:effectLst/>
                        <a:latin typeface="Tahoma" panose="020B060403050404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Font typeface="Webdings" panose="05030102010509060703" pitchFamily="18" charset="2"/>
                        <a:defRPr sz="2400">
                          <a:solidFill>
                            <a:schemeClr val="tx1"/>
                          </a:solidFill>
                          <a:latin typeface="Tahoma" panose="020B0604030504040204" pitchFamily="34" charset="0"/>
                        </a:defRPr>
                      </a:lvl1pPr>
                      <a:lvl2pPr algn="l">
                        <a:spcBef>
                          <a:spcPct val="20000"/>
                        </a:spcBef>
                        <a:buFont typeface="Webdings" panose="05030102010509060703" pitchFamily="18" charset="2"/>
                        <a:defRPr sz="2000">
                          <a:solidFill>
                            <a:schemeClr val="tx1"/>
                          </a:solidFill>
                          <a:latin typeface="Tahoma" panose="020B0604030504040204" pitchFamily="34" charset="0"/>
                        </a:defRPr>
                      </a:lvl2pPr>
                      <a:lvl3pPr algn="l">
                        <a:spcBef>
                          <a:spcPct val="20000"/>
                        </a:spcBef>
                        <a:buFont typeface="Wingdings" panose="05000000000000000000" pitchFamily="2" charset="2"/>
                        <a:defRPr>
                          <a:solidFill>
                            <a:schemeClr val="tx1"/>
                          </a:solidFill>
                          <a:latin typeface="Tahoma" panose="020B0604030504040204" pitchFamily="34" charset="0"/>
                        </a:defRPr>
                      </a:lvl3pPr>
                      <a:lvl4pPr algn="l">
                        <a:spcBef>
                          <a:spcPct val="20000"/>
                        </a:spcBef>
                        <a:defRPr sz="1600">
                          <a:solidFill>
                            <a:schemeClr val="tx1"/>
                          </a:solidFill>
                          <a:latin typeface="Tahoma" panose="020B0604030504040204" pitchFamily="34" charset="0"/>
                        </a:defRPr>
                      </a:lvl4pPr>
                      <a:lvl5pPr algn="l">
                        <a:spcBef>
                          <a:spcPct val="20000"/>
                        </a:spcBef>
                        <a:defRPr sz="1600">
                          <a:solidFill>
                            <a:schemeClr val="tx1"/>
                          </a:solidFill>
                          <a:latin typeface="Tahoma" panose="020B0604030504040204" pitchFamily="34" charset="0"/>
                        </a:defRPr>
                      </a:lvl5pPr>
                      <a:lvl6pPr fontAlgn="base">
                        <a:spcBef>
                          <a:spcPct val="20000"/>
                        </a:spcBef>
                        <a:spcAft>
                          <a:spcPct val="0"/>
                        </a:spcAft>
                        <a:defRPr sz="1600">
                          <a:solidFill>
                            <a:schemeClr val="tx1"/>
                          </a:solidFill>
                          <a:latin typeface="Tahoma" panose="020B0604030504040204" pitchFamily="34" charset="0"/>
                        </a:defRPr>
                      </a:lvl6pPr>
                      <a:lvl7pPr fontAlgn="base">
                        <a:spcBef>
                          <a:spcPct val="20000"/>
                        </a:spcBef>
                        <a:spcAft>
                          <a:spcPct val="0"/>
                        </a:spcAft>
                        <a:defRPr sz="1600">
                          <a:solidFill>
                            <a:schemeClr val="tx1"/>
                          </a:solidFill>
                          <a:latin typeface="Tahoma" panose="020B0604030504040204" pitchFamily="34" charset="0"/>
                        </a:defRPr>
                      </a:lvl7pPr>
                      <a:lvl8pPr fontAlgn="base">
                        <a:spcBef>
                          <a:spcPct val="20000"/>
                        </a:spcBef>
                        <a:spcAft>
                          <a:spcPct val="0"/>
                        </a:spcAft>
                        <a:defRPr sz="1600">
                          <a:solidFill>
                            <a:schemeClr val="tx1"/>
                          </a:solidFill>
                          <a:latin typeface="Tahoma" panose="020B0604030504040204" pitchFamily="34" charset="0"/>
                        </a:defRPr>
                      </a:lvl8pPr>
                      <a:lvl9pPr fontAlgn="base">
                        <a:spcBef>
                          <a:spcPct val="20000"/>
                        </a:spcBef>
                        <a:spcAft>
                          <a:spcPct val="0"/>
                        </a:spcAft>
                        <a:defRPr sz="16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Webdings" panose="05030102010509060703" pitchFamily="18" charset="2"/>
                        <a:buNone/>
                        <a:tabLst/>
                      </a:pPr>
                      <a:r>
                        <a:rPr kumimoji="0" lang="en-US" altLang="ja-JP" sz="1400" b="1" i="0" u="none" strike="noStrike" cap="none" normalizeH="0" baseline="0">
                          <a:ln>
                            <a:noFill/>
                          </a:ln>
                          <a:solidFill>
                            <a:schemeClr val="tx1"/>
                          </a:solidFill>
                          <a:effectLst/>
                          <a:latin typeface="Tahoma" panose="020B0604030504040204" pitchFamily="34" charset="0"/>
                          <a:ea typeface="ＭＳ Ｐゴシック" panose="020B0600070205080204" pitchFamily="34" charset="-128"/>
                        </a:rPr>
                        <a:t>A10. Insecure Configuration Management</a:t>
                      </a:r>
                      <a:endParaRPr kumimoji="0" lang="en-US" altLang="en-US" sz="1400" b="1" i="0" u="none" strike="noStrike" cap="none" normalizeH="0" baseline="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856325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D355D889-78D0-31BD-08B8-3943434E29DA}"/>
              </a:ext>
            </a:extLst>
          </p:cNvPr>
          <p:cNvSpPr>
            <a:spLocks noGrp="1"/>
          </p:cNvSpPr>
          <p:nvPr>
            <p:ph type="sldNum" sz="quarter" idx="10"/>
          </p:nvPr>
        </p:nvSpPr>
        <p:spPr/>
        <p:txBody>
          <a:bodyPr/>
          <a:lstStyle/>
          <a:p>
            <a:fld id="{9EADF799-BCC1-47AE-82E1-34B5D7D3571B}" type="slidenum">
              <a:rPr lang="en-US" altLang="en-US"/>
              <a:pPr/>
              <a:t>14</a:t>
            </a:fld>
            <a:endParaRPr lang="en-US" altLang="en-US"/>
          </a:p>
        </p:txBody>
      </p:sp>
      <p:sp>
        <p:nvSpPr>
          <p:cNvPr id="174082" name="Rectangle 2">
            <a:extLst>
              <a:ext uri="{FF2B5EF4-FFF2-40B4-BE49-F238E27FC236}">
                <a16:creationId xmlns:a16="http://schemas.microsoft.com/office/drawing/2014/main" id="{41B13190-F55D-ECC5-C5A2-B421EE9938DD}"/>
              </a:ext>
            </a:extLst>
          </p:cNvPr>
          <p:cNvSpPr>
            <a:spLocks noGrp="1" noChangeArrowheads="1"/>
          </p:cNvSpPr>
          <p:nvPr>
            <p:ph type="title"/>
          </p:nvPr>
        </p:nvSpPr>
        <p:spPr/>
        <p:txBody>
          <a:bodyPr/>
          <a:lstStyle/>
          <a:p>
            <a:r>
              <a:rPr lang="en-US" altLang="en-US"/>
              <a:t>A1. Cross-Site Scripting (XSS)</a:t>
            </a:r>
          </a:p>
        </p:txBody>
      </p:sp>
      <p:sp>
        <p:nvSpPr>
          <p:cNvPr id="174083" name="Rectangle 3">
            <a:extLst>
              <a:ext uri="{FF2B5EF4-FFF2-40B4-BE49-F238E27FC236}">
                <a16:creationId xmlns:a16="http://schemas.microsoft.com/office/drawing/2014/main" id="{8986E9E9-309F-1F46-AD97-1D99ECD7FC74}"/>
              </a:ext>
            </a:extLst>
          </p:cNvPr>
          <p:cNvSpPr>
            <a:spLocks noGrp="1" noChangeArrowheads="1"/>
          </p:cNvSpPr>
          <p:nvPr>
            <p:ph type="body" idx="1"/>
          </p:nvPr>
        </p:nvSpPr>
        <p:spPr/>
        <p:txBody>
          <a:bodyPr/>
          <a:lstStyle/>
          <a:p>
            <a:r>
              <a:rPr lang="en-US" altLang="en-US"/>
              <a:t>Occurs any time…</a:t>
            </a:r>
          </a:p>
          <a:p>
            <a:pPr lvl="1"/>
            <a:r>
              <a:rPr lang="en-US" altLang="en-US"/>
              <a:t>Raw data from attacker is sent to an innocent user</a:t>
            </a:r>
          </a:p>
          <a:p>
            <a:pPr lvl="2"/>
            <a:endParaRPr lang="en-US" altLang="en-US"/>
          </a:p>
          <a:p>
            <a:r>
              <a:rPr lang="en-US" altLang="en-US"/>
              <a:t>Raw data…</a:t>
            </a:r>
          </a:p>
          <a:p>
            <a:pPr lvl="1"/>
            <a:r>
              <a:rPr lang="en-US" altLang="en-US"/>
              <a:t>Stored in database</a:t>
            </a:r>
          </a:p>
          <a:p>
            <a:pPr lvl="1"/>
            <a:r>
              <a:rPr lang="en-US" altLang="en-US"/>
              <a:t>Reflected from web input (form field, hidden field, url, etc…)</a:t>
            </a:r>
          </a:p>
          <a:p>
            <a:pPr lvl="1"/>
            <a:r>
              <a:rPr lang="en-US" altLang="en-US"/>
              <a:t>Sent directly into rich JavaScript client</a:t>
            </a:r>
          </a:p>
          <a:p>
            <a:pPr lvl="2"/>
            <a:endParaRPr lang="en-US" altLang="en-US"/>
          </a:p>
          <a:p>
            <a:r>
              <a:rPr lang="en-US" altLang="en-US"/>
              <a:t>Virtually </a:t>
            </a:r>
            <a:r>
              <a:rPr lang="en-US" altLang="en-US" u="sng"/>
              <a:t>every</a:t>
            </a:r>
            <a:r>
              <a:rPr lang="en-US" altLang="en-US"/>
              <a:t> web application has this problem</a:t>
            </a:r>
          </a:p>
          <a:p>
            <a:pPr lvl="1"/>
            <a:r>
              <a:rPr lang="en-US" altLang="en-US"/>
              <a:t>Try this in your browser – javascript:alert(document.cookie)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C3174E0-E74C-242F-8BF0-7196E7823925}"/>
              </a:ext>
            </a:extLst>
          </p:cNvPr>
          <p:cNvSpPr>
            <a:spLocks noGrp="1"/>
          </p:cNvSpPr>
          <p:nvPr>
            <p:ph type="sldNum" sz="quarter" idx="10"/>
          </p:nvPr>
        </p:nvSpPr>
        <p:spPr/>
        <p:txBody>
          <a:bodyPr/>
          <a:lstStyle/>
          <a:p>
            <a:fld id="{4C98C639-41CF-434F-83E5-933F65A5C7A7}" type="slidenum">
              <a:rPr lang="en-US" altLang="en-US"/>
              <a:pPr/>
              <a:t>15</a:t>
            </a:fld>
            <a:endParaRPr lang="en-US" altLang="en-US"/>
          </a:p>
        </p:txBody>
      </p:sp>
      <p:sp>
        <p:nvSpPr>
          <p:cNvPr id="176130" name="Rectangle 2">
            <a:extLst>
              <a:ext uri="{FF2B5EF4-FFF2-40B4-BE49-F238E27FC236}">
                <a16:creationId xmlns:a16="http://schemas.microsoft.com/office/drawing/2014/main" id="{58EF183D-60A9-790B-96E2-06AF613DF197}"/>
              </a:ext>
            </a:extLst>
          </p:cNvPr>
          <p:cNvSpPr>
            <a:spLocks noGrp="1" noChangeArrowheads="1"/>
          </p:cNvSpPr>
          <p:nvPr>
            <p:ph type="title"/>
          </p:nvPr>
        </p:nvSpPr>
        <p:spPr/>
        <p:txBody>
          <a:bodyPr/>
          <a:lstStyle/>
          <a:p>
            <a:r>
              <a:rPr lang="en-US" altLang="en-US"/>
              <a:t>Cross-Site Scripting Illustrated</a:t>
            </a:r>
          </a:p>
        </p:txBody>
      </p:sp>
      <p:sp>
        <p:nvSpPr>
          <p:cNvPr id="176131" name="Rectangle 3">
            <a:extLst>
              <a:ext uri="{FF2B5EF4-FFF2-40B4-BE49-F238E27FC236}">
                <a16:creationId xmlns:a16="http://schemas.microsoft.com/office/drawing/2014/main" id="{0CA91380-F3E1-3DBF-8C15-9D63F0A7813A}"/>
              </a:ext>
            </a:extLst>
          </p:cNvPr>
          <p:cNvSpPr>
            <a:spLocks noChangeArrowheads="1"/>
          </p:cNvSpPr>
          <p:nvPr/>
        </p:nvSpPr>
        <p:spPr bwMode="gray">
          <a:xfrm>
            <a:off x="6553200" y="1600200"/>
            <a:ext cx="2362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Application with stored XSS vulnerability</a:t>
            </a:r>
          </a:p>
        </p:txBody>
      </p:sp>
      <p:pic>
        <p:nvPicPr>
          <p:cNvPr id="176132" name="Picture 4">
            <a:extLst>
              <a:ext uri="{FF2B5EF4-FFF2-40B4-BE49-F238E27FC236}">
                <a16:creationId xmlns:a16="http://schemas.microsoft.com/office/drawing/2014/main" id="{32CB0BD7-14DA-8347-1124-045004EFC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311400" y="3765550"/>
            <a:ext cx="3505200"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3" name="Line 5">
            <a:extLst>
              <a:ext uri="{FF2B5EF4-FFF2-40B4-BE49-F238E27FC236}">
                <a16:creationId xmlns:a16="http://schemas.microsoft.com/office/drawing/2014/main" id="{691C8772-137E-4BEF-9865-D25D94D9768C}"/>
              </a:ext>
            </a:extLst>
          </p:cNvPr>
          <p:cNvSpPr>
            <a:spLocks noChangeShapeType="1"/>
          </p:cNvSpPr>
          <p:nvPr/>
        </p:nvSpPr>
        <p:spPr bwMode="auto">
          <a:xfrm>
            <a:off x="5816600" y="2568575"/>
            <a:ext cx="1066800" cy="7334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76134" name="Picture 6">
            <a:extLst>
              <a:ext uri="{FF2B5EF4-FFF2-40B4-BE49-F238E27FC236}">
                <a16:creationId xmlns:a16="http://schemas.microsoft.com/office/drawing/2014/main" id="{D63D5309-070F-3ED7-80B4-D6B758F0729D}"/>
              </a:ext>
            </a:extLst>
          </p:cNvPr>
          <p:cNvPicPr>
            <a:picLocks noChangeAspect="1" noChangeArrowheads="1"/>
          </p:cNvPicPr>
          <p:nvPr/>
        </p:nvPicPr>
        <p:blipFill>
          <a:blip r:embed="rId5">
            <a:lum bright="24000" contrast="42000"/>
            <a:extLst>
              <a:ext uri="{28A0092B-C50C-407E-A947-70E740481C1C}">
                <a14:useLocalDpi xmlns:a14="http://schemas.microsoft.com/office/drawing/2010/main" val="0"/>
              </a:ext>
            </a:extLst>
          </a:blip>
          <a:srcRect/>
          <a:stretch>
            <a:fillRect/>
          </a:stretch>
        </p:blipFill>
        <p:spPr bwMode="auto">
          <a:xfrm>
            <a:off x="1016000" y="1622425"/>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76135" name="Oval 7">
            <a:extLst>
              <a:ext uri="{FF2B5EF4-FFF2-40B4-BE49-F238E27FC236}">
                <a16:creationId xmlns:a16="http://schemas.microsoft.com/office/drawing/2014/main" id="{297E0016-BC99-195C-9E88-4C75C06CFCCD}"/>
              </a:ext>
            </a:extLst>
          </p:cNvPr>
          <p:cNvSpPr>
            <a:spLocks noChangeArrowheads="1"/>
          </p:cNvSpPr>
          <p:nvPr/>
        </p:nvSpPr>
        <p:spPr bwMode="auto">
          <a:xfrm>
            <a:off x="914400" y="58674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176136" name="Oval 8">
            <a:extLst>
              <a:ext uri="{FF2B5EF4-FFF2-40B4-BE49-F238E27FC236}">
                <a16:creationId xmlns:a16="http://schemas.microsoft.com/office/drawing/2014/main" id="{6E03EF24-6297-322E-8145-0D8E6942B498}"/>
              </a:ext>
            </a:extLst>
          </p:cNvPr>
          <p:cNvSpPr>
            <a:spLocks noChangeArrowheads="1"/>
          </p:cNvSpPr>
          <p:nvPr/>
        </p:nvSpPr>
        <p:spPr bwMode="auto">
          <a:xfrm>
            <a:off x="1701800" y="3440113"/>
            <a:ext cx="471488" cy="373062"/>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176137" name="Line 9">
            <a:extLst>
              <a:ext uri="{FF2B5EF4-FFF2-40B4-BE49-F238E27FC236}">
                <a16:creationId xmlns:a16="http://schemas.microsoft.com/office/drawing/2014/main" id="{800FAB95-65BC-A27F-6155-BCEBAC2409B9}"/>
              </a:ext>
            </a:extLst>
          </p:cNvPr>
          <p:cNvSpPr>
            <a:spLocks noChangeShapeType="1"/>
          </p:cNvSpPr>
          <p:nvPr/>
        </p:nvSpPr>
        <p:spPr bwMode="auto">
          <a:xfrm flipH="1">
            <a:off x="5816600" y="3902075"/>
            <a:ext cx="1066800" cy="80168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76138" name="Rectangle 10">
            <a:extLst>
              <a:ext uri="{FF2B5EF4-FFF2-40B4-BE49-F238E27FC236}">
                <a16:creationId xmlns:a16="http://schemas.microsoft.com/office/drawing/2014/main" id="{113B67BA-D95E-EB8A-150E-8638694F6115}"/>
              </a:ext>
            </a:extLst>
          </p:cNvPr>
          <p:cNvSpPr>
            <a:spLocks noChangeArrowheads="1"/>
          </p:cNvSpPr>
          <p:nvPr/>
        </p:nvSpPr>
        <p:spPr bwMode="gray">
          <a:xfrm>
            <a:off x="2159000" y="1038225"/>
            <a:ext cx="5181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sets the trap – update my profile</a:t>
            </a:r>
          </a:p>
        </p:txBody>
      </p:sp>
      <p:pic>
        <p:nvPicPr>
          <p:cNvPr id="176139" name="Picture 11">
            <a:extLst>
              <a:ext uri="{FF2B5EF4-FFF2-40B4-BE49-F238E27FC236}">
                <a16:creationId xmlns:a16="http://schemas.microsoft.com/office/drawing/2014/main" id="{8E5FD9E6-7BE1-DE11-736B-8EEDE4408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311400" y="1366838"/>
            <a:ext cx="3505200"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40" name="Rectangle 12">
            <a:extLst>
              <a:ext uri="{FF2B5EF4-FFF2-40B4-BE49-F238E27FC236}">
                <a16:creationId xmlns:a16="http://schemas.microsoft.com/office/drawing/2014/main" id="{15D1793D-B536-3966-0B14-A8E067012758}"/>
              </a:ext>
            </a:extLst>
          </p:cNvPr>
          <p:cNvSpPr>
            <a:spLocks noChangeArrowheads="1"/>
          </p:cNvSpPr>
          <p:nvPr/>
        </p:nvSpPr>
        <p:spPr bwMode="auto">
          <a:xfrm>
            <a:off x="3225800" y="2203450"/>
            <a:ext cx="2438400" cy="668338"/>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Attacker enters a malicious script into a web page that stores the data on the server</a:t>
            </a:r>
          </a:p>
        </p:txBody>
      </p:sp>
      <p:sp>
        <p:nvSpPr>
          <p:cNvPr id="176141" name="Oval 13">
            <a:extLst>
              <a:ext uri="{FF2B5EF4-FFF2-40B4-BE49-F238E27FC236}">
                <a16:creationId xmlns:a16="http://schemas.microsoft.com/office/drawing/2014/main" id="{195BE8A6-E693-32A7-1F9F-3EEAAC2BBC78}"/>
              </a:ext>
            </a:extLst>
          </p:cNvPr>
          <p:cNvSpPr>
            <a:spLocks noChangeArrowheads="1"/>
          </p:cNvSpPr>
          <p:nvPr/>
        </p:nvSpPr>
        <p:spPr bwMode="auto">
          <a:xfrm>
            <a:off x="1701800" y="102235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176142" name="Rectangle 14">
            <a:extLst>
              <a:ext uri="{FF2B5EF4-FFF2-40B4-BE49-F238E27FC236}">
                <a16:creationId xmlns:a16="http://schemas.microsoft.com/office/drawing/2014/main" id="{293E873B-FF19-CFB3-1FF8-48907C9F3B50}"/>
              </a:ext>
            </a:extLst>
          </p:cNvPr>
          <p:cNvSpPr>
            <a:spLocks noChangeArrowheads="1"/>
          </p:cNvSpPr>
          <p:nvPr/>
        </p:nvSpPr>
        <p:spPr bwMode="gray">
          <a:xfrm>
            <a:off x="2151063" y="3438525"/>
            <a:ext cx="5181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Victim views page – sees attacker profile</a:t>
            </a:r>
          </a:p>
        </p:txBody>
      </p:sp>
      <p:sp>
        <p:nvSpPr>
          <p:cNvPr id="176143" name="Rectangle 15">
            <a:extLst>
              <a:ext uri="{FF2B5EF4-FFF2-40B4-BE49-F238E27FC236}">
                <a16:creationId xmlns:a16="http://schemas.microsoft.com/office/drawing/2014/main" id="{F6AC5AD6-560C-CFA2-A65F-F3F3AEE78EE8}"/>
              </a:ext>
            </a:extLst>
          </p:cNvPr>
          <p:cNvSpPr>
            <a:spLocks noChangeArrowheads="1"/>
          </p:cNvSpPr>
          <p:nvPr/>
        </p:nvSpPr>
        <p:spPr bwMode="gray">
          <a:xfrm>
            <a:off x="1371600" y="5915025"/>
            <a:ext cx="6324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Script silently sends attacker Victim’s session cookie</a:t>
            </a:r>
          </a:p>
        </p:txBody>
      </p:sp>
      <p:sp>
        <p:nvSpPr>
          <p:cNvPr id="176144" name="Rectangle 16">
            <a:extLst>
              <a:ext uri="{FF2B5EF4-FFF2-40B4-BE49-F238E27FC236}">
                <a16:creationId xmlns:a16="http://schemas.microsoft.com/office/drawing/2014/main" id="{0A820157-4087-3B68-24A0-6502F00F7B16}"/>
              </a:ext>
            </a:extLst>
          </p:cNvPr>
          <p:cNvSpPr>
            <a:spLocks noChangeArrowheads="1"/>
          </p:cNvSpPr>
          <p:nvPr/>
        </p:nvSpPr>
        <p:spPr bwMode="auto">
          <a:xfrm>
            <a:off x="3225800" y="4570413"/>
            <a:ext cx="2438400" cy="668337"/>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Script runs inside victim’s browser with full access to the DOM and cookies</a:t>
            </a:r>
          </a:p>
        </p:txBody>
      </p:sp>
      <p:grpSp>
        <p:nvGrpSpPr>
          <p:cNvPr id="176145" name="Group 17">
            <a:extLst>
              <a:ext uri="{FF2B5EF4-FFF2-40B4-BE49-F238E27FC236}">
                <a16:creationId xmlns:a16="http://schemas.microsoft.com/office/drawing/2014/main" id="{5E937C30-8CB9-5399-448B-461317C0AF58}"/>
              </a:ext>
            </a:extLst>
          </p:cNvPr>
          <p:cNvGrpSpPr>
            <a:grpSpLocks/>
          </p:cNvGrpSpPr>
          <p:nvPr/>
        </p:nvGrpSpPr>
        <p:grpSpPr bwMode="auto">
          <a:xfrm>
            <a:off x="6883400" y="2968625"/>
            <a:ext cx="1455738" cy="1412875"/>
            <a:chOff x="4336" y="1870"/>
            <a:chExt cx="917" cy="890"/>
          </a:xfrm>
        </p:grpSpPr>
        <p:sp>
          <p:nvSpPr>
            <p:cNvPr id="176146" name="Rectangle 18">
              <a:extLst>
                <a:ext uri="{FF2B5EF4-FFF2-40B4-BE49-F238E27FC236}">
                  <a16:creationId xmlns:a16="http://schemas.microsoft.com/office/drawing/2014/main" id="{1368C76C-9D69-CFEB-72D2-7F4D6B2A16C7}"/>
                </a:ext>
              </a:extLst>
            </p:cNvPr>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176147" name="Rectangle 19">
              <a:extLst>
                <a:ext uri="{FF2B5EF4-FFF2-40B4-BE49-F238E27FC236}">
                  <a16:creationId xmlns:a16="http://schemas.microsoft.com/office/drawing/2014/main" id="{E39DECC9-F612-74E2-117C-541B0203CBFD}"/>
                </a:ext>
              </a:extLst>
            </p:cNvPr>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176148" name="Rectangle 20">
              <a:extLst>
                <a:ext uri="{FF2B5EF4-FFF2-40B4-BE49-F238E27FC236}">
                  <a16:creationId xmlns:a16="http://schemas.microsoft.com/office/drawing/2014/main" id="{C4436BA2-38A4-81F8-12FF-BA8EB83565D2}"/>
                </a:ext>
              </a:extLst>
            </p:cNvPr>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176149" name="Rectangle 21">
              <a:extLst>
                <a:ext uri="{FF2B5EF4-FFF2-40B4-BE49-F238E27FC236}">
                  <a16:creationId xmlns:a16="http://schemas.microsoft.com/office/drawing/2014/main" id="{FE0C75F0-CB11-1342-818C-A57C284313AE}"/>
                </a:ext>
              </a:extLst>
            </p:cNvPr>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176150" name="Rectangle 22">
              <a:extLst>
                <a:ext uri="{FF2B5EF4-FFF2-40B4-BE49-F238E27FC236}">
                  <a16:creationId xmlns:a16="http://schemas.microsoft.com/office/drawing/2014/main" id="{16524DFE-A84E-03BE-41E5-627B6A84C4F9}"/>
                </a:ext>
              </a:extLst>
            </p:cNvPr>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176151" name="Rectangle 23">
              <a:extLst>
                <a:ext uri="{FF2B5EF4-FFF2-40B4-BE49-F238E27FC236}">
                  <a16:creationId xmlns:a16="http://schemas.microsoft.com/office/drawing/2014/main" id="{75AD7A73-22AD-FAA2-34A0-0F5362165CE1}"/>
                </a:ext>
              </a:extLst>
            </p:cNvPr>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176152" name="Rectangle 24">
              <a:extLst>
                <a:ext uri="{FF2B5EF4-FFF2-40B4-BE49-F238E27FC236}">
                  <a16:creationId xmlns:a16="http://schemas.microsoft.com/office/drawing/2014/main" id="{4423C088-9BEC-A006-FD14-37E881428643}"/>
                </a:ext>
              </a:extLst>
            </p:cNvPr>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176153" name="Rectangle 25">
              <a:extLst>
                <a:ext uri="{FF2B5EF4-FFF2-40B4-BE49-F238E27FC236}">
                  <a16:creationId xmlns:a16="http://schemas.microsoft.com/office/drawing/2014/main" id="{F9BB2E0D-BD69-9124-73FA-2596C658AD3B}"/>
                </a:ext>
              </a:extLst>
            </p:cNvPr>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176154" name="Rectangle 26">
              <a:extLst>
                <a:ext uri="{FF2B5EF4-FFF2-40B4-BE49-F238E27FC236}">
                  <a16:creationId xmlns:a16="http://schemas.microsoft.com/office/drawing/2014/main" id="{20AD41C7-E6F8-1EF2-0398-125BEF747839}"/>
                </a:ext>
              </a:extLst>
            </p:cNvPr>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grpSp>
      <p:pic>
        <p:nvPicPr>
          <p:cNvPr id="176155" name="Picture 27">
            <a:extLst>
              <a:ext uri="{FF2B5EF4-FFF2-40B4-BE49-F238E27FC236}">
                <a16:creationId xmlns:a16="http://schemas.microsoft.com/office/drawing/2014/main" id="{0AC2CA5C-90CD-8817-4DC8-337591631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4037013"/>
            <a:ext cx="1050925" cy="1255712"/>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76156" name="Freeform 28">
            <a:extLst>
              <a:ext uri="{FF2B5EF4-FFF2-40B4-BE49-F238E27FC236}">
                <a16:creationId xmlns:a16="http://schemas.microsoft.com/office/drawing/2014/main" id="{5414E44F-2AA3-0510-42D9-DA0E21B9BCD3}"/>
              </a:ext>
            </a:extLst>
          </p:cNvPr>
          <p:cNvSpPr>
            <a:spLocks/>
          </p:cNvSpPr>
          <p:nvPr/>
        </p:nvSpPr>
        <p:spPr bwMode="auto">
          <a:xfrm>
            <a:off x="457200" y="2535238"/>
            <a:ext cx="2768600" cy="3235325"/>
          </a:xfrm>
          <a:custGeom>
            <a:avLst/>
            <a:gdLst>
              <a:gd name="T0" fmla="*/ 1744 w 1744"/>
              <a:gd name="T1" fmla="*/ 1704 h 2328"/>
              <a:gd name="T2" fmla="*/ 976 w 1744"/>
              <a:gd name="T3" fmla="*/ 2184 h 2328"/>
              <a:gd name="T4" fmla="*/ 160 w 1744"/>
              <a:gd name="T5" fmla="*/ 2184 h 2328"/>
              <a:gd name="T6" fmla="*/ 16 w 1744"/>
              <a:gd name="T7" fmla="*/ 1320 h 2328"/>
              <a:gd name="T8" fmla="*/ 64 w 1744"/>
              <a:gd name="T9" fmla="*/ 216 h 2328"/>
              <a:gd name="T10" fmla="*/ 352 w 1744"/>
              <a:gd name="T11" fmla="*/ 24 h 2328"/>
            </a:gdLst>
            <a:ahLst/>
            <a:cxnLst>
              <a:cxn ang="0">
                <a:pos x="T0" y="T1"/>
              </a:cxn>
              <a:cxn ang="0">
                <a:pos x="T2" y="T3"/>
              </a:cxn>
              <a:cxn ang="0">
                <a:pos x="T4" y="T5"/>
              </a:cxn>
              <a:cxn ang="0">
                <a:pos x="T6" y="T7"/>
              </a:cxn>
              <a:cxn ang="0">
                <a:pos x="T8" y="T9"/>
              </a:cxn>
              <a:cxn ang="0">
                <a:pos x="T10" y="T11"/>
              </a:cxn>
            </a:cxnLst>
            <a:rect l="0" t="0" r="r" b="b"/>
            <a:pathLst>
              <a:path w="1744" h="2328">
                <a:moveTo>
                  <a:pt x="1744" y="1704"/>
                </a:moveTo>
                <a:cubicBezTo>
                  <a:pt x="1492" y="1904"/>
                  <a:pt x="1240" y="2104"/>
                  <a:pt x="976" y="2184"/>
                </a:cubicBezTo>
                <a:cubicBezTo>
                  <a:pt x="712" y="2264"/>
                  <a:pt x="320" y="2328"/>
                  <a:pt x="160" y="2184"/>
                </a:cubicBezTo>
                <a:cubicBezTo>
                  <a:pt x="0" y="2040"/>
                  <a:pt x="32" y="1648"/>
                  <a:pt x="16" y="1320"/>
                </a:cubicBezTo>
                <a:cubicBezTo>
                  <a:pt x="0" y="992"/>
                  <a:pt x="8" y="432"/>
                  <a:pt x="64" y="216"/>
                </a:cubicBezTo>
                <a:cubicBezTo>
                  <a:pt x="120" y="0"/>
                  <a:pt x="236" y="12"/>
                  <a:pt x="352" y="24"/>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5AA4189-F978-51FC-24FC-99D526DE33E8}"/>
              </a:ext>
            </a:extLst>
          </p:cNvPr>
          <p:cNvSpPr>
            <a:spLocks noGrp="1"/>
          </p:cNvSpPr>
          <p:nvPr>
            <p:ph type="sldNum" sz="quarter" idx="10"/>
          </p:nvPr>
        </p:nvSpPr>
        <p:spPr/>
        <p:txBody>
          <a:bodyPr/>
          <a:lstStyle/>
          <a:p>
            <a:fld id="{36892F35-773D-4D0C-81DB-6786E9F6D8B9}" type="slidenum">
              <a:rPr lang="en-US" altLang="en-US"/>
              <a:pPr/>
              <a:t>16</a:t>
            </a:fld>
            <a:endParaRPr lang="en-US" altLang="en-US"/>
          </a:p>
        </p:txBody>
      </p:sp>
      <p:sp>
        <p:nvSpPr>
          <p:cNvPr id="178178" name="Rectangle 2">
            <a:extLst>
              <a:ext uri="{FF2B5EF4-FFF2-40B4-BE49-F238E27FC236}">
                <a16:creationId xmlns:a16="http://schemas.microsoft.com/office/drawing/2014/main" id="{6F89D030-8FF1-D704-3A97-62ED7FF18486}"/>
              </a:ext>
            </a:extLst>
          </p:cNvPr>
          <p:cNvSpPr>
            <a:spLocks noGrp="1" noChangeArrowheads="1"/>
          </p:cNvSpPr>
          <p:nvPr>
            <p:ph type="title"/>
          </p:nvPr>
        </p:nvSpPr>
        <p:spPr/>
        <p:txBody>
          <a:bodyPr/>
          <a:lstStyle/>
          <a:p>
            <a:r>
              <a:rPr lang="en-US" altLang="en-US"/>
              <a:t>A2. Injection Flaws</a:t>
            </a:r>
          </a:p>
        </p:txBody>
      </p:sp>
      <p:sp>
        <p:nvSpPr>
          <p:cNvPr id="178179" name="Rectangle 3">
            <a:extLst>
              <a:ext uri="{FF2B5EF4-FFF2-40B4-BE49-F238E27FC236}">
                <a16:creationId xmlns:a16="http://schemas.microsoft.com/office/drawing/2014/main" id="{BC00E1CB-5C07-376F-0D5E-32E71B6235A3}"/>
              </a:ext>
            </a:extLst>
          </p:cNvPr>
          <p:cNvSpPr>
            <a:spLocks noGrp="1" noChangeArrowheads="1"/>
          </p:cNvSpPr>
          <p:nvPr>
            <p:ph type="body" idx="1"/>
          </p:nvPr>
        </p:nvSpPr>
        <p:spPr/>
        <p:txBody>
          <a:bodyPr/>
          <a:lstStyle/>
          <a:p>
            <a:r>
              <a:rPr lang="en-US" altLang="en-US"/>
              <a:t>Injection means…</a:t>
            </a:r>
          </a:p>
          <a:p>
            <a:pPr lvl="1"/>
            <a:r>
              <a:rPr lang="en-US" altLang="en-US"/>
              <a:t>Tricking an application into including unintended commands in the data sent to an interpreter</a:t>
            </a:r>
          </a:p>
          <a:p>
            <a:pPr lvl="1"/>
            <a:endParaRPr lang="en-US" altLang="en-US"/>
          </a:p>
          <a:p>
            <a:r>
              <a:rPr lang="en-US" altLang="en-US"/>
              <a:t>Interpreters…</a:t>
            </a:r>
          </a:p>
          <a:p>
            <a:pPr lvl="1"/>
            <a:r>
              <a:rPr lang="en-US" altLang="en-US"/>
              <a:t>Take strings and interpret them as commands</a:t>
            </a:r>
          </a:p>
          <a:p>
            <a:pPr lvl="1"/>
            <a:r>
              <a:rPr lang="en-US" altLang="en-US"/>
              <a:t>SQL, OS Shell, LDAP, XPath, etc…</a:t>
            </a:r>
          </a:p>
          <a:p>
            <a:pPr lvl="1"/>
            <a:endParaRPr lang="en-US" altLang="en-US"/>
          </a:p>
          <a:p>
            <a:r>
              <a:rPr lang="en-US" altLang="en-US"/>
              <a:t>SQL injection is still quite common</a:t>
            </a:r>
          </a:p>
          <a:p>
            <a:pPr lvl="1"/>
            <a:r>
              <a:rPr lang="en-US" altLang="en-US"/>
              <a:t>Many applications still susceptible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D83B679-A188-C865-F713-A79A0463E0DD}"/>
              </a:ext>
            </a:extLst>
          </p:cNvPr>
          <p:cNvSpPr>
            <a:spLocks noGrp="1"/>
          </p:cNvSpPr>
          <p:nvPr>
            <p:ph type="sldNum" sz="quarter" idx="10"/>
          </p:nvPr>
        </p:nvSpPr>
        <p:spPr/>
        <p:txBody>
          <a:bodyPr/>
          <a:lstStyle/>
          <a:p>
            <a:fld id="{4093DDE1-4805-429D-BB9A-D92DD2D93C84}" type="slidenum">
              <a:rPr lang="en-US" altLang="en-US"/>
              <a:pPr/>
              <a:t>17</a:t>
            </a:fld>
            <a:endParaRPr lang="en-US" altLang="en-US"/>
          </a:p>
        </p:txBody>
      </p:sp>
      <p:sp>
        <p:nvSpPr>
          <p:cNvPr id="180226" name="Rectangle 2">
            <a:extLst>
              <a:ext uri="{FF2B5EF4-FFF2-40B4-BE49-F238E27FC236}">
                <a16:creationId xmlns:a16="http://schemas.microsoft.com/office/drawing/2014/main" id="{97274333-083A-DAD1-FDD6-7BCA661288A7}"/>
              </a:ext>
            </a:extLst>
          </p:cNvPr>
          <p:cNvSpPr>
            <a:spLocks noGrp="1" noChangeArrowheads="1"/>
          </p:cNvSpPr>
          <p:nvPr>
            <p:ph type="title"/>
          </p:nvPr>
        </p:nvSpPr>
        <p:spPr/>
        <p:txBody>
          <a:bodyPr/>
          <a:lstStyle/>
          <a:p>
            <a:r>
              <a:rPr lang="en-US" altLang="en-US"/>
              <a:t>SQL Injection Illustrated</a:t>
            </a:r>
          </a:p>
        </p:txBody>
      </p:sp>
      <p:sp>
        <p:nvSpPr>
          <p:cNvPr id="180227" name="Line 3">
            <a:extLst>
              <a:ext uri="{FF2B5EF4-FFF2-40B4-BE49-F238E27FC236}">
                <a16:creationId xmlns:a16="http://schemas.microsoft.com/office/drawing/2014/main" id="{64D67868-1FF6-18A7-132E-C8725A2A1F80}"/>
              </a:ext>
            </a:extLst>
          </p:cNvPr>
          <p:cNvSpPr>
            <a:spLocks noChangeShapeType="1"/>
          </p:cNvSpPr>
          <p:nvPr/>
        </p:nvSpPr>
        <p:spPr bwMode="auto">
          <a:xfrm>
            <a:off x="5816600" y="2568575"/>
            <a:ext cx="1066800" cy="7334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80228" name="Picture 4">
            <a:extLst>
              <a:ext uri="{FF2B5EF4-FFF2-40B4-BE49-F238E27FC236}">
                <a16:creationId xmlns:a16="http://schemas.microsoft.com/office/drawing/2014/main" id="{13E2E7C5-BD07-170F-597D-BC4352AB8E57}"/>
              </a:ext>
            </a:extLst>
          </p:cNvPr>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a:stretch>
            <a:fillRect/>
          </a:stretch>
        </p:blipFill>
        <p:spPr bwMode="auto">
          <a:xfrm>
            <a:off x="1016000" y="1704975"/>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80229" name="Oval 5">
            <a:extLst>
              <a:ext uri="{FF2B5EF4-FFF2-40B4-BE49-F238E27FC236}">
                <a16:creationId xmlns:a16="http://schemas.microsoft.com/office/drawing/2014/main" id="{9C047DE1-9497-6862-F046-D263CB60128D}"/>
              </a:ext>
            </a:extLst>
          </p:cNvPr>
          <p:cNvSpPr>
            <a:spLocks noChangeArrowheads="1"/>
          </p:cNvSpPr>
          <p:nvPr/>
        </p:nvSpPr>
        <p:spPr bwMode="auto">
          <a:xfrm>
            <a:off x="846138" y="3284538"/>
            <a:ext cx="471487" cy="373062"/>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180230" name="Rectangle 6">
            <a:extLst>
              <a:ext uri="{FF2B5EF4-FFF2-40B4-BE49-F238E27FC236}">
                <a16:creationId xmlns:a16="http://schemas.microsoft.com/office/drawing/2014/main" id="{5ED23815-B437-BA0E-443B-55E61A16A404}"/>
              </a:ext>
            </a:extLst>
          </p:cNvPr>
          <p:cNvSpPr>
            <a:spLocks noChangeArrowheads="1"/>
          </p:cNvSpPr>
          <p:nvPr/>
        </p:nvSpPr>
        <p:spPr bwMode="gray">
          <a:xfrm>
            <a:off x="2159000" y="1038225"/>
            <a:ext cx="5181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sends data containing SQL fragments</a:t>
            </a:r>
          </a:p>
        </p:txBody>
      </p:sp>
      <p:pic>
        <p:nvPicPr>
          <p:cNvPr id="180231" name="Picture 7">
            <a:extLst>
              <a:ext uri="{FF2B5EF4-FFF2-40B4-BE49-F238E27FC236}">
                <a16:creationId xmlns:a16="http://schemas.microsoft.com/office/drawing/2014/main" id="{26DC77EA-ADDB-1CAF-3B1B-683BBF15B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311400" y="1449388"/>
            <a:ext cx="3505200"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32" name="Rectangle 8">
            <a:extLst>
              <a:ext uri="{FF2B5EF4-FFF2-40B4-BE49-F238E27FC236}">
                <a16:creationId xmlns:a16="http://schemas.microsoft.com/office/drawing/2014/main" id="{84063B36-2546-9F58-0F86-54AC78AB371E}"/>
              </a:ext>
            </a:extLst>
          </p:cNvPr>
          <p:cNvSpPr>
            <a:spLocks noChangeArrowheads="1"/>
          </p:cNvSpPr>
          <p:nvPr/>
        </p:nvSpPr>
        <p:spPr bwMode="auto">
          <a:xfrm>
            <a:off x="3225800" y="2286000"/>
            <a:ext cx="2438400" cy="668338"/>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Attacker enters SQL fragments into a web page that uses input in a query</a:t>
            </a:r>
          </a:p>
        </p:txBody>
      </p:sp>
      <p:sp>
        <p:nvSpPr>
          <p:cNvPr id="180233" name="Oval 9">
            <a:extLst>
              <a:ext uri="{FF2B5EF4-FFF2-40B4-BE49-F238E27FC236}">
                <a16:creationId xmlns:a16="http://schemas.microsoft.com/office/drawing/2014/main" id="{C4CE0DF4-51E4-A2BC-0C8B-978E965D6C17}"/>
              </a:ext>
            </a:extLst>
          </p:cNvPr>
          <p:cNvSpPr>
            <a:spLocks noChangeArrowheads="1"/>
          </p:cNvSpPr>
          <p:nvPr/>
        </p:nvSpPr>
        <p:spPr bwMode="auto">
          <a:xfrm>
            <a:off x="1701800" y="102235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180234" name="Rectangle 10">
            <a:extLst>
              <a:ext uri="{FF2B5EF4-FFF2-40B4-BE49-F238E27FC236}">
                <a16:creationId xmlns:a16="http://schemas.microsoft.com/office/drawing/2014/main" id="{7D1D6D4A-9950-BFD5-E3D3-A1D2C63F62CE}"/>
              </a:ext>
            </a:extLst>
          </p:cNvPr>
          <p:cNvSpPr>
            <a:spLocks noChangeArrowheads="1"/>
          </p:cNvSpPr>
          <p:nvPr/>
        </p:nvSpPr>
        <p:spPr bwMode="gray">
          <a:xfrm>
            <a:off x="1295400" y="3200400"/>
            <a:ext cx="5181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views unauthorized data</a:t>
            </a:r>
          </a:p>
        </p:txBody>
      </p:sp>
      <p:sp>
        <p:nvSpPr>
          <p:cNvPr id="180235" name="Rectangle 11">
            <a:extLst>
              <a:ext uri="{FF2B5EF4-FFF2-40B4-BE49-F238E27FC236}">
                <a16:creationId xmlns:a16="http://schemas.microsoft.com/office/drawing/2014/main" id="{EC7BA012-B115-7117-F102-181C3A23AEAD}"/>
              </a:ext>
            </a:extLst>
          </p:cNvPr>
          <p:cNvSpPr>
            <a:spLocks noChangeArrowheads="1"/>
          </p:cNvSpPr>
          <p:nvPr/>
        </p:nvSpPr>
        <p:spPr bwMode="ltGray">
          <a:xfrm>
            <a:off x="6883400" y="4152900"/>
            <a:ext cx="1455738" cy="228600"/>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180236" name="Rectangle 12">
            <a:extLst>
              <a:ext uri="{FF2B5EF4-FFF2-40B4-BE49-F238E27FC236}">
                <a16:creationId xmlns:a16="http://schemas.microsoft.com/office/drawing/2014/main" id="{BA475D46-16CD-3C03-15DF-12E38AF37961}"/>
              </a:ext>
            </a:extLst>
          </p:cNvPr>
          <p:cNvSpPr>
            <a:spLocks noChangeArrowheads="1"/>
          </p:cNvSpPr>
          <p:nvPr/>
        </p:nvSpPr>
        <p:spPr bwMode="ltGray">
          <a:xfrm rot="16200000">
            <a:off x="6386513"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180237" name="Rectangle 13">
            <a:extLst>
              <a:ext uri="{FF2B5EF4-FFF2-40B4-BE49-F238E27FC236}">
                <a16:creationId xmlns:a16="http://schemas.microsoft.com/office/drawing/2014/main" id="{834F2691-8673-5C79-0DFF-B14A693EFE6E}"/>
              </a:ext>
            </a:extLst>
          </p:cNvPr>
          <p:cNvSpPr>
            <a:spLocks noChangeArrowheads="1"/>
          </p:cNvSpPr>
          <p:nvPr/>
        </p:nvSpPr>
        <p:spPr bwMode="ltGray">
          <a:xfrm rot="16200000">
            <a:off x="6569869" y="3482181"/>
            <a:ext cx="1152525" cy="125413"/>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180238" name="Rectangle 14">
            <a:extLst>
              <a:ext uri="{FF2B5EF4-FFF2-40B4-BE49-F238E27FC236}">
                <a16:creationId xmlns:a16="http://schemas.microsoft.com/office/drawing/2014/main" id="{DDB3B3A3-6745-2E0C-5848-D0A8B8F5B7C0}"/>
              </a:ext>
            </a:extLst>
          </p:cNvPr>
          <p:cNvSpPr>
            <a:spLocks noChangeArrowheads="1"/>
          </p:cNvSpPr>
          <p:nvPr/>
        </p:nvSpPr>
        <p:spPr bwMode="ltGray">
          <a:xfrm rot="16200000">
            <a:off x="6765925"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180239" name="Rectangle 15">
            <a:extLst>
              <a:ext uri="{FF2B5EF4-FFF2-40B4-BE49-F238E27FC236}">
                <a16:creationId xmlns:a16="http://schemas.microsoft.com/office/drawing/2014/main" id="{F8ECD112-16A3-6995-A216-D3676E98766C}"/>
              </a:ext>
            </a:extLst>
          </p:cNvPr>
          <p:cNvSpPr>
            <a:spLocks noChangeArrowheads="1"/>
          </p:cNvSpPr>
          <p:nvPr/>
        </p:nvSpPr>
        <p:spPr bwMode="ltGray">
          <a:xfrm rot="16200000">
            <a:off x="6944519" y="3482181"/>
            <a:ext cx="1152525" cy="125413"/>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180240" name="Rectangle 16">
            <a:extLst>
              <a:ext uri="{FF2B5EF4-FFF2-40B4-BE49-F238E27FC236}">
                <a16:creationId xmlns:a16="http://schemas.microsoft.com/office/drawing/2014/main" id="{C6452BBC-F604-9D0E-C8E7-42A38D8F3913}"/>
              </a:ext>
            </a:extLst>
          </p:cNvPr>
          <p:cNvSpPr>
            <a:spLocks noChangeArrowheads="1"/>
          </p:cNvSpPr>
          <p:nvPr/>
        </p:nvSpPr>
        <p:spPr bwMode="ltGray">
          <a:xfrm rot="16200000">
            <a:off x="7140575"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180241" name="Rectangle 17">
            <a:extLst>
              <a:ext uri="{FF2B5EF4-FFF2-40B4-BE49-F238E27FC236}">
                <a16:creationId xmlns:a16="http://schemas.microsoft.com/office/drawing/2014/main" id="{F78A1338-AECC-9CA3-9047-B396854E379B}"/>
              </a:ext>
            </a:extLst>
          </p:cNvPr>
          <p:cNvSpPr>
            <a:spLocks noChangeArrowheads="1"/>
          </p:cNvSpPr>
          <p:nvPr/>
        </p:nvSpPr>
        <p:spPr bwMode="ltGray">
          <a:xfrm rot="16200000">
            <a:off x="7316788"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180242" name="Rectangle 18">
            <a:extLst>
              <a:ext uri="{FF2B5EF4-FFF2-40B4-BE49-F238E27FC236}">
                <a16:creationId xmlns:a16="http://schemas.microsoft.com/office/drawing/2014/main" id="{77F88F41-C5F9-4CAF-682E-D648BCDAD44B}"/>
              </a:ext>
            </a:extLst>
          </p:cNvPr>
          <p:cNvSpPr>
            <a:spLocks noChangeArrowheads="1"/>
          </p:cNvSpPr>
          <p:nvPr/>
        </p:nvSpPr>
        <p:spPr bwMode="ltGray">
          <a:xfrm rot="16200000">
            <a:off x="7500938"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180243" name="Rectangle 19">
            <a:extLst>
              <a:ext uri="{FF2B5EF4-FFF2-40B4-BE49-F238E27FC236}">
                <a16:creationId xmlns:a16="http://schemas.microsoft.com/office/drawing/2014/main" id="{DECD4906-E834-EDA4-85BD-4F6CABEDBF6A}"/>
              </a:ext>
            </a:extLst>
          </p:cNvPr>
          <p:cNvSpPr>
            <a:spLocks noChangeArrowheads="1"/>
          </p:cNvSpPr>
          <p:nvPr/>
        </p:nvSpPr>
        <p:spPr bwMode="ltGray">
          <a:xfrm rot="16200000">
            <a:off x="7686675" y="3482975"/>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sp>
        <p:nvSpPr>
          <p:cNvPr id="180244" name="AutoShape 20">
            <a:extLst>
              <a:ext uri="{FF2B5EF4-FFF2-40B4-BE49-F238E27FC236}">
                <a16:creationId xmlns:a16="http://schemas.microsoft.com/office/drawing/2014/main" id="{E14C676A-526D-15B2-8C72-ACC4ADE059B9}"/>
              </a:ext>
            </a:extLst>
          </p:cNvPr>
          <p:cNvSpPr>
            <a:spLocks noChangeArrowheads="1"/>
          </p:cNvSpPr>
          <p:nvPr/>
        </p:nvSpPr>
        <p:spPr bwMode="auto">
          <a:xfrm>
            <a:off x="7239000" y="4600575"/>
            <a:ext cx="1368425" cy="409575"/>
          </a:xfrm>
          <a:prstGeom prst="can">
            <a:avLst>
              <a:gd name="adj" fmla="val 25000"/>
            </a:avLst>
          </a:prstGeom>
          <a:solidFill>
            <a:srgbClr val="33CC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Database</a:t>
            </a:r>
          </a:p>
        </p:txBody>
      </p:sp>
      <p:sp>
        <p:nvSpPr>
          <p:cNvPr id="180245" name="Line 21">
            <a:extLst>
              <a:ext uri="{FF2B5EF4-FFF2-40B4-BE49-F238E27FC236}">
                <a16:creationId xmlns:a16="http://schemas.microsoft.com/office/drawing/2014/main" id="{006C7CA9-290F-4E8F-DAF2-6485ABD02B11}"/>
              </a:ext>
            </a:extLst>
          </p:cNvPr>
          <p:cNvSpPr>
            <a:spLocks noChangeShapeType="1"/>
          </p:cNvSpPr>
          <p:nvPr/>
        </p:nvSpPr>
        <p:spPr bwMode="auto">
          <a:xfrm>
            <a:off x="8077200" y="4371975"/>
            <a:ext cx="0" cy="2762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0246" name="Line 22">
            <a:extLst>
              <a:ext uri="{FF2B5EF4-FFF2-40B4-BE49-F238E27FC236}">
                <a16:creationId xmlns:a16="http://schemas.microsoft.com/office/drawing/2014/main" id="{86DCF7BD-5C27-C48B-EB33-C96EDC7560E2}"/>
              </a:ext>
            </a:extLst>
          </p:cNvPr>
          <p:cNvSpPr>
            <a:spLocks noChangeShapeType="1"/>
          </p:cNvSpPr>
          <p:nvPr/>
        </p:nvSpPr>
        <p:spPr bwMode="auto">
          <a:xfrm>
            <a:off x="7620000" y="4371975"/>
            <a:ext cx="0" cy="27622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0247" name="Oval 23">
            <a:extLst>
              <a:ext uri="{FF2B5EF4-FFF2-40B4-BE49-F238E27FC236}">
                <a16:creationId xmlns:a16="http://schemas.microsoft.com/office/drawing/2014/main" id="{12532E61-BC5A-69B3-7733-97AD3248931B}"/>
              </a:ext>
            </a:extLst>
          </p:cNvPr>
          <p:cNvSpPr>
            <a:spLocks noChangeArrowheads="1"/>
          </p:cNvSpPr>
          <p:nvPr/>
        </p:nvSpPr>
        <p:spPr bwMode="auto">
          <a:xfrm>
            <a:off x="4787900" y="4506913"/>
            <a:ext cx="471488" cy="373062"/>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180248" name="Rectangle 24">
            <a:extLst>
              <a:ext uri="{FF2B5EF4-FFF2-40B4-BE49-F238E27FC236}">
                <a16:creationId xmlns:a16="http://schemas.microsoft.com/office/drawing/2014/main" id="{521D3142-6529-3A64-9A7E-9C2352DBF21E}"/>
              </a:ext>
            </a:extLst>
          </p:cNvPr>
          <p:cNvSpPr>
            <a:spLocks noChangeArrowheads="1"/>
          </p:cNvSpPr>
          <p:nvPr/>
        </p:nvSpPr>
        <p:spPr bwMode="gray">
          <a:xfrm>
            <a:off x="5245100" y="4437063"/>
            <a:ext cx="20574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Application sends modified query to database, which executes it</a:t>
            </a:r>
          </a:p>
        </p:txBody>
      </p:sp>
      <p:sp>
        <p:nvSpPr>
          <p:cNvPr id="180249" name="Line 25">
            <a:extLst>
              <a:ext uri="{FF2B5EF4-FFF2-40B4-BE49-F238E27FC236}">
                <a16:creationId xmlns:a16="http://schemas.microsoft.com/office/drawing/2014/main" id="{52D83F39-3282-C3B2-C592-62DCDBCB46AF}"/>
              </a:ext>
            </a:extLst>
          </p:cNvPr>
          <p:cNvSpPr>
            <a:spLocks noChangeShapeType="1"/>
          </p:cNvSpPr>
          <p:nvPr/>
        </p:nvSpPr>
        <p:spPr bwMode="auto">
          <a:xfrm flipH="1" flipV="1">
            <a:off x="5715000" y="3048000"/>
            <a:ext cx="1168400" cy="85407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BFA5217-C860-2415-8FFB-3A916E641495}"/>
              </a:ext>
            </a:extLst>
          </p:cNvPr>
          <p:cNvSpPr>
            <a:spLocks noGrp="1"/>
          </p:cNvSpPr>
          <p:nvPr>
            <p:ph type="sldNum" sz="quarter" idx="10"/>
          </p:nvPr>
        </p:nvSpPr>
        <p:spPr/>
        <p:txBody>
          <a:bodyPr/>
          <a:lstStyle/>
          <a:p>
            <a:fld id="{53511E6B-F393-4EA7-A3D1-09940F6B5702}" type="slidenum">
              <a:rPr lang="en-US" altLang="en-US"/>
              <a:pPr/>
              <a:t>18</a:t>
            </a:fld>
            <a:endParaRPr lang="en-US" altLang="en-US"/>
          </a:p>
        </p:txBody>
      </p:sp>
      <p:sp>
        <p:nvSpPr>
          <p:cNvPr id="182274" name="Rectangle 2">
            <a:extLst>
              <a:ext uri="{FF2B5EF4-FFF2-40B4-BE49-F238E27FC236}">
                <a16:creationId xmlns:a16="http://schemas.microsoft.com/office/drawing/2014/main" id="{3CD64BDC-8F59-7D9A-9A00-43018F5163FC}"/>
              </a:ext>
            </a:extLst>
          </p:cNvPr>
          <p:cNvSpPr>
            <a:spLocks noGrp="1" noChangeArrowheads="1"/>
          </p:cNvSpPr>
          <p:nvPr>
            <p:ph type="title"/>
          </p:nvPr>
        </p:nvSpPr>
        <p:spPr/>
        <p:txBody>
          <a:bodyPr/>
          <a:lstStyle/>
          <a:p>
            <a:r>
              <a:rPr lang="en-US" altLang="en-US"/>
              <a:t>A3: Malicious File Execution</a:t>
            </a:r>
          </a:p>
        </p:txBody>
      </p:sp>
      <p:sp>
        <p:nvSpPr>
          <p:cNvPr id="182276" name="Rectangle 4">
            <a:extLst>
              <a:ext uri="{FF2B5EF4-FFF2-40B4-BE49-F238E27FC236}">
                <a16:creationId xmlns:a16="http://schemas.microsoft.com/office/drawing/2014/main" id="{7B5BEC18-387B-D5E3-08BC-5A266A9FC7AD}"/>
              </a:ext>
            </a:extLst>
          </p:cNvPr>
          <p:cNvSpPr>
            <a:spLocks noGrp="1" noChangeArrowheads="1"/>
          </p:cNvSpPr>
          <p:nvPr>
            <p:ph type="body" idx="1"/>
          </p:nvPr>
        </p:nvSpPr>
        <p:spPr>
          <a:noFill/>
          <a:ln/>
        </p:spPr>
        <p:txBody>
          <a:bodyPr/>
          <a:lstStyle/>
          <a:p>
            <a:pPr>
              <a:lnSpc>
                <a:spcPct val="90000"/>
              </a:lnSpc>
            </a:pPr>
            <a:r>
              <a:rPr lang="en-US" altLang="en-US"/>
              <a:t>Occurs when …</a:t>
            </a:r>
          </a:p>
          <a:p>
            <a:pPr lvl="1">
              <a:lnSpc>
                <a:spcPct val="90000"/>
              </a:lnSpc>
            </a:pPr>
            <a:r>
              <a:rPr lang="en-US" altLang="en-US"/>
              <a:t>Attacker can influence an application to reference, upload, or create reference to a malicious file that gets executed</a:t>
            </a:r>
          </a:p>
          <a:p>
            <a:pPr lvl="1">
              <a:lnSpc>
                <a:spcPct val="90000"/>
              </a:lnSpc>
            </a:pPr>
            <a:endParaRPr lang="en-US" altLang="en-US"/>
          </a:p>
          <a:p>
            <a:pPr>
              <a:lnSpc>
                <a:spcPct val="90000"/>
              </a:lnSpc>
            </a:pPr>
            <a:r>
              <a:rPr lang="en-US" altLang="en-US"/>
              <a:t>Example Scenarios</a:t>
            </a:r>
          </a:p>
          <a:p>
            <a:pPr lvl="1">
              <a:lnSpc>
                <a:spcPct val="90000"/>
              </a:lnSpc>
            </a:pPr>
            <a:r>
              <a:rPr lang="en-US" altLang="en-US"/>
              <a:t>Very frequent flaw in PHP applications where untrusted variables are used in calls like include(), include_once(), require(), etc…</a:t>
            </a:r>
          </a:p>
          <a:p>
            <a:pPr lvl="1">
              <a:lnSpc>
                <a:spcPct val="90000"/>
              </a:lnSpc>
            </a:pPr>
            <a:r>
              <a:rPr lang="en-US" altLang="en-US"/>
              <a:t>Application accepts name of file to execute as (usually hidden) input – attacker tampers with filename to execute unauthorized functions in file</a:t>
            </a:r>
          </a:p>
          <a:p>
            <a:pPr lvl="1">
              <a:lnSpc>
                <a:spcPct val="90000"/>
              </a:lnSpc>
            </a:pP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C46AD53-C039-1379-EC7E-A96C58B4995F}"/>
              </a:ext>
            </a:extLst>
          </p:cNvPr>
          <p:cNvSpPr>
            <a:spLocks noGrp="1"/>
          </p:cNvSpPr>
          <p:nvPr>
            <p:ph type="sldNum" sz="quarter" idx="10"/>
          </p:nvPr>
        </p:nvSpPr>
        <p:spPr/>
        <p:txBody>
          <a:bodyPr/>
          <a:lstStyle/>
          <a:p>
            <a:fld id="{CD56887D-230C-4AB1-9E7F-60FEE8D1B1C4}" type="slidenum">
              <a:rPr lang="en-US" altLang="en-US"/>
              <a:pPr/>
              <a:t>19</a:t>
            </a:fld>
            <a:endParaRPr lang="en-US" altLang="en-US"/>
          </a:p>
        </p:txBody>
      </p:sp>
      <p:sp>
        <p:nvSpPr>
          <p:cNvPr id="184322" name="Rectangle 2">
            <a:extLst>
              <a:ext uri="{FF2B5EF4-FFF2-40B4-BE49-F238E27FC236}">
                <a16:creationId xmlns:a16="http://schemas.microsoft.com/office/drawing/2014/main" id="{9EC00C4A-D412-99D9-BCAB-EC969D6F31D0}"/>
              </a:ext>
            </a:extLst>
          </p:cNvPr>
          <p:cNvSpPr>
            <a:spLocks noGrp="1" noChangeArrowheads="1"/>
          </p:cNvSpPr>
          <p:nvPr>
            <p:ph type="title"/>
          </p:nvPr>
        </p:nvSpPr>
        <p:spPr/>
        <p:txBody>
          <a:bodyPr/>
          <a:lstStyle/>
          <a:p>
            <a:r>
              <a:rPr lang="en-US" altLang="en-US"/>
              <a:t>PHP Remote File Include Illustrated</a:t>
            </a:r>
          </a:p>
        </p:txBody>
      </p:sp>
      <p:sp>
        <p:nvSpPr>
          <p:cNvPr id="184323" name="Line 3">
            <a:extLst>
              <a:ext uri="{FF2B5EF4-FFF2-40B4-BE49-F238E27FC236}">
                <a16:creationId xmlns:a16="http://schemas.microsoft.com/office/drawing/2014/main" id="{81A38366-B0CA-A3FF-EFD6-289E19C90C5B}"/>
              </a:ext>
            </a:extLst>
          </p:cNvPr>
          <p:cNvSpPr>
            <a:spLocks noChangeShapeType="1"/>
          </p:cNvSpPr>
          <p:nvPr/>
        </p:nvSpPr>
        <p:spPr bwMode="auto">
          <a:xfrm>
            <a:off x="5816600" y="2792413"/>
            <a:ext cx="1066800" cy="7334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84324" name="Picture 4">
            <a:extLst>
              <a:ext uri="{FF2B5EF4-FFF2-40B4-BE49-F238E27FC236}">
                <a16:creationId xmlns:a16="http://schemas.microsoft.com/office/drawing/2014/main" id="{EB5C8AA2-553A-718A-A8F1-97172A1178F9}"/>
              </a:ext>
            </a:extLst>
          </p:cNvPr>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a:stretch>
            <a:fillRect/>
          </a:stretch>
        </p:blipFill>
        <p:spPr bwMode="auto">
          <a:xfrm>
            <a:off x="1016000" y="2276475"/>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84325" name="Oval 5">
            <a:extLst>
              <a:ext uri="{FF2B5EF4-FFF2-40B4-BE49-F238E27FC236}">
                <a16:creationId xmlns:a16="http://schemas.microsoft.com/office/drawing/2014/main" id="{C5F7C60E-F942-4CB3-A27D-4D84A5D5BB0E}"/>
              </a:ext>
            </a:extLst>
          </p:cNvPr>
          <p:cNvSpPr>
            <a:spLocks noChangeArrowheads="1"/>
          </p:cNvSpPr>
          <p:nvPr/>
        </p:nvSpPr>
        <p:spPr bwMode="auto">
          <a:xfrm>
            <a:off x="846138" y="3856038"/>
            <a:ext cx="471487" cy="373062"/>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184326" name="Rectangle 6">
            <a:extLst>
              <a:ext uri="{FF2B5EF4-FFF2-40B4-BE49-F238E27FC236}">
                <a16:creationId xmlns:a16="http://schemas.microsoft.com/office/drawing/2014/main" id="{C2370998-29C5-5EE3-3601-3DC01ED9AE50}"/>
              </a:ext>
            </a:extLst>
          </p:cNvPr>
          <p:cNvSpPr>
            <a:spLocks noChangeArrowheads="1"/>
          </p:cNvSpPr>
          <p:nvPr/>
        </p:nvSpPr>
        <p:spPr bwMode="gray">
          <a:xfrm>
            <a:off x="2159000" y="1262063"/>
            <a:ext cx="4429125"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sends request that specifies the path to a malicious file in a parameter</a:t>
            </a:r>
          </a:p>
        </p:txBody>
      </p:sp>
      <p:pic>
        <p:nvPicPr>
          <p:cNvPr id="184327" name="Picture 7">
            <a:extLst>
              <a:ext uri="{FF2B5EF4-FFF2-40B4-BE49-F238E27FC236}">
                <a16:creationId xmlns:a16="http://schemas.microsoft.com/office/drawing/2014/main" id="{E14AABA2-BCC1-35EF-59DC-E8D599BCE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311400" y="2020888"/>
            <a:ext cx="3505200"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8" name="Rectangle 8">
            <a:extLst>
              <a:ext uri="{FF2B5EF4-FFF2-40B4-BE49-F238E27FC236}">
                <a16:creationId xmlns:a16="http://schemas.microsoft.com/office/drawing/2014/main" id="{F2F76B86-2DB3-438E-FA83-81BF7F735F00}"/>
              </a:ext>
            </a:extLst>
          </p:cNvPr>
          <p:cNvSpPr>
            <a:spLocks noChangeArrowheads="1"/>
          </p:cNvSpPr>
          <p:nvPr/>
        </p:nvSpPr>
        <p:spPr bwMode="auto">
          <a:xfrm>
            <a:off x="3225800" y="2509838"/>
            <a:ext cx="2438400" cy="668337"/>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Attacker enters SQL fragments into a web page that uses input in a query</a:t>
            </a:r>
          </a:p>
        </p:txBody>
      </p:sp>
      <p:sp>
        <p:nvSpPr>
          <p:cNvPr id="184329" name="Oval 9">
            <a:extLst>
              <a:ext uri="{FF2B5EF4-FFF2-40B4-BE49-F238E27FC236}">
                <a16:creationId xmlns:a16="http://schemas.microsoft.com/office/drawing/2014/main" id="{2CB73BED-B539-1FC9-56E4-14BD57E10830}"/>
              </a:ext>
            </a:extLst>
          </p:cNvPr>
          <p:cNvSpPr>
            <a:spLocks noChangeArrowheads="1"/>
          </p:cNvSpPr>
          <p:nvPr/>
        </p:nvSpPr>
        <p:spPr bwMode="auto">
          <a:xfrm>
            <a:off x="1701800" y="1246188"/>
            <a:ext cx="471488" cy="373062"/>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184330" name="Rectangle 10">
            <a:extLst>
              <a:ext uri="{FF2B5EF4-FFF2-40B4-BE49-F238E27FC236}">
                <a16:creationId xmlns:a16="http://schemas.microsoft.com/office/drawing/2014/main" id="{BE41C76C-580A-E637-105B-0F755948D7EE}"/>
              </a:ext>
            </a:extLst>
          </p:cNvPr>
          <p:cNvSpPr>
            <a:spLocks noChangeArrowheads="1"/>
          </p:cNvSpPr>
          <p:nvPr/>
        </p:nvSpPr>
        <p:spPr bwMode="gray">
          <a:xfrm>
            <a:off x="1295400" y="3771900"/>
            <a:ext cx="2052638"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views results of executing the attack</a:t>
            </a:r>
          </a:p>
        </p:txBody>
      </p:sp>
      <p:sp>
        <p:nvSpPr>
          <p:cNvPr id="184331" name="Rectangle 11">
            <a:extLst>
              <a:ext uri="{FF2B5EF4-FFF2-40B4-BE49-F238E27FC236}">
                <a16:creationId xmlns:a16="http://schemas.microsoft.com/office/drawing/2014/main" id="{1D5208CA-0888-9260-0C59-19AE5A6C85B2}"/>
              </a:ext>
            </a:extLst>
          </p:cNvPr>
          <p:cNvSpPr>
            <a:spLocks noChangeArrowheads="1"/>
          </p:cNvSpPr>
          <p:nvPr/>
        </p:nvSpPr>
        <p:spPr bwMode="ltGray">
          <a:xfrm>
            <a:off x="6883400" y="4376738"/>
            <a:ext cx="1455738" cy="228600"/>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184332" name="Rectangle 12">
            <a:extLst>
              <a:ext uri="{FF2B5EF4-FFF2-40B4-BE49-F238E27FC236}">
                <a16:creationId xmlns:a16="http://schemas.microsoft.com/office/drawing/2014/main" id="{36EF8A55-489B-B274-2676-4AB10726F516}"/>
              </a:ext>
            </a:extLst>
          </p:cNvPr>
          <p:cNvSpPr>
            <a:spLocks noChangeArrowheads="1"/>
          </p:cNvSpPr>
          <p:nvPr/>
        </p:nvSpPr>
        <p:spPr bwMode="ltGray">
          <a:xfrm rot="16200000">
            <a:off x="6386513"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184333" name="Rectangle 13">
            <a:extLst>
              <a:ext uri="{FF2B5EF4-FFF2-40B4-BE49-F238E27FC236}">
                <a16:creationId xmlns:a16="http://schemas.microsoft.com/office/drawing/2014/main" id="{550141FC-2077-6A67-B1D6-B4AFF620A69D}"/>
              </a:ext>
            </a:extLst>
          </p:cNvPr>
          <p:cNvSpPr>
            <a:spLocks noChangeArrowheads="1"/>
          </p:cNvSpPr>
          <p:nvPr/>
        </p:nvSpPr>
        <p:spPr bwMode="ltGray">
          <a:xfrm rot="16200000">
            <a:off x="6569869" y="3706019"/>
            <a:ext cx="1152525" cy="125413"/>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184334" name="Rectangle 14">
            <a:extLst>
              <a:ext uri="{FF2B5EF4-FFF2-40B4-BE49-F238E27FC236}">
                <a16:creationId xmlns:a16="http://schemas.microsoft.com/office/drawing/2014/main" id="{4A76E1ED-816F-83AC-274B-BFE61BA66D44}"/>
              </a:ext>
            </a:extLst>
          </p:cNvPr>
          <p:cNvSpPr>
            <a:spLocks noChangeArrowheads="1"/>
          </p:cNvSpPr>
          <p:nvPr/>
        </p:nvSpPr>
        <p:spPr bwMode="ltGray">
          <a:xfrm rot="16200000">
            <a:off x="6765925"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184335" name="Rectangle 15">
            <a:extLst>
              <a:ext uri="{FF2B5EF4-FFF2-40B4-BE49-F238E27FC236}">
                <a16:creationId xmlns:a16="http://schemas.microsoft.com/office/drawing/2014/main" id="{CB43EDD1-E018-DCD7-F79E-471FB2DB7705}"/>
              </a:ext>
            </a:extLst>
          </p:cNvPr>
          <p:cNvSpPr>
            <a:spLocks noChangeArrowheads="1"/>
          </p:cNvSpPr>
          <p:nvPr/>
        </p:nvSpPr>
        <p:spPr bwMode="ltGray">
          <a:xfrm rot="16200000">
            <a:off x="6944519" y="3706019"/>
            <a:ext cx="1152525" cy="125413"/>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184336" name="Rectangle 16">
            <a:extLst>
              <a:ext uri="{FF2B5EF4-FFF2-40B4-BE49-F238E27FC236}">
                <a16:creationId xmlns:a16="http://schemas.microsoft.com/office/drawing/2014/main" id="{CD46A6AD-C977-15AF-0B5B-A386FAA0A533}"/>
              </a:ext>
            </a:extLst>
          </p:cNvPr>
          <p:cNvSpPr>
            <a:spLocks noChangeArrowheads="1"/>
          </p:cNvSpPr>
          <p:nvPr/>
        </p:nvSpPr>
        <p:spPr bwMode="ltGray">
          <a:xfrm rot="16200000">
            <a:off x="7140575"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184337" name="Rectangle 17">
            <a:extLst>
              <a:ext uri="{FF2B5EF4-FFF2-40B4-BE49-F238E27FC236}">
                <a16:creationId xmlns:a16="http://schemas.microsoft.com/office/drawing/2014/main" id="{33C3107F-8B4F-C8A0-CAF1-80C623D917E0}"/>
              </a:ext>
            </a:extLst>
          </p:cNvPr>
          <p:cNvSpPr>
            <a:spLocks noChangeArrowheads="1"/>
          </p:cNvSpPr>
          <p:nvPr/>
        </p:nvSpPr>
        <p:spPr bwMode="ltGray">
          <a:xfrm rot="16200000">
            <a:off x="7316788"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184338" name="Rectangle 18">
            <a:extLst>
              <a:ext uri="{FF2B5EF4-FFF2-40B4-BE49-F238E27FC236}">
                <a16:creationId xmlns:a16="http://schemas.microsoft.com/office/drawing/2014/main" id="{787A9BA1-3758-3AC4-76F1-A234EBEB8520}"/>
              </a:ext>
            </a:extLst>
          </p:cNvPr>
          <p:cNvSpPr>
            <a:spLocks noChangeArrowheads="1"/>
          </p:cNvSpPr>
          <p:nvPr/>
        </p:nvSpPr>
        <p:spPr bwMode="ltGray">
          <a:xfrm rot="16200000">
            <a:off x="7500938"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184339" name="Rectangle 19">
            <a:extLst>
              <a:ext uri="{FF2B5EF4-FFF2-40B4-BE49-F238E27FC236}">
                <a16:creationId xmlns:a16="http://schemas.microsoft.com/office/drawing/2014/main" id="{4E25767D-B9D7-AA92-5A4F-99BC877AFCDA}"/>
              </a:ext>
            </a:extLst>
          </p:cNvPr>
          <p:cNvSpPr>
            <a:spLocks noChangeArrowheads="1"/>
          </p:cNvSpPr>
          <p:nvPr/>
        </p:nvSpPr>
        <p:spPr bwMode="ltGray">
          <a:xfrm rot="16200000">
            <a:off x="7686675" y="3706813"/>
            <a:ext cx="1152525" cy="123825"/>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sp>
        <p:nvSpPr>
          <p:cNvPr id="184340" name="AutoShape 20">
            <a:extLst>
              <a:ext uri="{FF2B5EF4-FFF2-40B4-BE49-F238E27FC236}">
                <a16:creationId xmlns:a16="http://schemas.microsoft.com/office/drawing/2014/main" id="{FDE5A6BB-B4DD-749B-07CC-E38BA6B827C3}"/>
              </a:ext>
            </a:extLst>
          </p:cNvPr>
          <p:cNvSpPr>
            <a:spLocks noChangeArrowheads="1"/>
          </p:cNvSpPr>
          <p:nvPr/>
        </p:nvSpPr>
        <p:spPr bwMode="auto">
          <a:xfrm>
            <a:off x="7239000" y="4824413"/>
            <a:ext cx="1368425" cy="409575"/>
          </a:xfrm>
          <a:prstGeom prst="can">
            <a:avLst>
              <a:gd name="adj" fmla="val 25000"/>
            </a:avLst>
          </a:prstGeom>
          <a:solidFill>
            <a:srgbClr val="33CC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File System</a:t>
            </a:r>
          </a:p>
        </p:txBody>
      </p:sp>
      <p:sp>
        <p:nvSpPr>
          <p:cNvPr id="184341" name="Line 21">
            <a:extLst>
              <a:ext uri="{FF2B5EF4-FFF2-40B4-BE49-F238E27FC236}">
                <a16:creationId xmlns:a16="http://schemas.microsoft.com/office/drawing/2014/main" id="{46EECF17-4EB2-849D-1ECC-48DC7CEB7FC1}"/>
              </a:ext>
            </a:extLst>
          </p:cNvPr>
          <p:cNvSpPr>
            <a:spLocks noChangeShapeType="1"/>
          </p:cNvSpPr>
          <p:nvPr/>
        </p:nvSpPr>
        <p:spPr bwMode="auto">
          <a:xfrm>
            <a:off x="8077200" y="4595813"/>
            <a:ext cx="0" cy="2762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4342" name="Line 22">
            <a:extLst>
              <a:ext uri="{FF2B5EF4-FFF2-40B4-BE49-F238E27FC236}">
                <a16:creationId xmlns:a16="http://schemas.microsoft.com/office/drawing/2014/main" id="{7467FDBB-7039-69D0-98F0-3E457AAE9521}"/>
              </a:ext>
            </a:extLst>
          </p:cNvPr>
          <p:cNvSpPr>
            <a:spLocks noChangeShapeType="1"/>
          </p:cNvSpPr>
          <p:nvPr/>
        </p:nvSpPr>
        <p:spPr bwMode="auto">
          <a:xfrm>
            <a:off x="7620000" y="4595813"/>
            <a:ext cx="0" cy="27622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84343" name="Oval 23">
            <a:extLst>
              <a:ext uri="{FF2B5EF4-FFF2-40B4-BE49-F238E27FC236}">
                <a16:creationId xmlns:a16="http://schemas.microsoft.com/office/drawing/2014/main" id="{1EE48E7F-4376-ABA0-07F5-59FED24C627A}"/>
              </a:ext>
            </a:extLst>
          </p:cNvPr>
          <p:cNvSpPr>
            <a:spLocks noChangeArrowheads="1"/>
          </p:cNvSpPr>
          <p:nvPr/>
        </p:nvSpPr>
        <p:spPr bwMode="auto">
          <a:xfrm>
            <a:off x="4787900" y="473075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184344" name="Rectangle 24">
            <a:extLst>
              <a:ext uri="{FF2B5EF4-FFF2-40B4-BE49-F238E27FC236}">
                <a16:creationId xmlns:a16="http://schemas.microsoft.com/office/drawing/2014/main" id="{D91C51D4-E2B9-1550-17DA-0C9669CDDF1B}"/>
              </a:ext>
            </a:extLst>
          </p:cNvPr>
          <p:cNvSpPr>
            <a:spLocks noChangeArrowheads="1"/>
          </p:cNvSpPr>
          <p:nvPr/>
        </p:nvSpPr>
        <p:spPr bwMode="gray">
          <a:xfrm>
            <a:off x="5245100" y="4660900"/>
            <a:ext cx="20574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PHP application includes the specified file and executes the contents</a:t>
            </a:r>
          </a:p>
        </p:txBody>
      </p:sp>
      <p:sp>
        <p:nvSpPr>
          <p:cNvPr id="184345" name="Line 25">
            <a:extLst>
              <a:ext uri="{FF2B5EF4-FFF2-40B4-BE49-F238E27FC236}">
                <a16:creationId xmlns:a16="http://schemas.microsoft.com/office/drawing/2014/main" id="{0524ADF3-F48F-EF51-F08E-557850237039}"/>
              </a:ext>
            </a:extLst>
          </p:cNvPr>
          <p:cNvSpPr>
            <a:spLocks noChangeShapeType="1"/>
          </p:cNvSpPr>
          <p:nvPr/>
        </p:nvSpPr>
        <p:spPr bwMode="auto">
          <a:xfrm flipH="1" flipV="1">
            <a:off x="5715000" y="3271838"/>
            <a:ext cx="1168400" cy="85407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CC9B65E-F462-2FA1-52A6-74755EDDA47F}"/>
              </a:ext>
            </a:extLst>
          </p:cNvPr>
          <p:cNvSpPr>
            <a:spLocks noGrp="1"/>
          </p:cNvSpPr>
          <p:nvPr>
            <p:ph type="sldNum" sz="quarter" idx="10"/>
          </p:nvPr>
        </p:nvSpPr>
        <p:spPr/>
        <p:txBody>
          <a:bodyPr/>
          <a:lstStyle/>
          <a:p>
            <a:fld id="{5EFF0A99-4B98-49A4-87C1-51783E992674}" type="slidenum">
              <a:rPr lang="en-US" altLang="en-US"/>
              <a:pPr/>
              <a:t>2</a:t>
            </a:fld>
            <a:endParaRPr lang="en-US" altLang="en-US"/>
          </a:p>
        </p:txBody>
      </p:sp>
      <p:sp>
        <p:nvSpPr>
          <p:cNvPr id="215042" name="Rectangle 2">
            <a:extLst>
              <a:ext uri="{FF2B5EF4-FFF2-40B4-BE49-F238E27FC236}">
                <a16:creationId xmlns:a16="http://schemas.microsoft.com/office/drawing/2014/main" id="{03348E2C-034B-2AA3-736D-33F1866B931E}"/>
              </a:ext>
            </a:extLst>
          </p:cNvPr>
          <p:cNvSpPr>
            <a:spLocks noGrp="1" noChangeArrowheads="1"/>
          </p:cNvSpPr>
          <p:nvPr>
            <p:ph type="title"/>
          </p:nvPr>
        </p:nvSpPr>
        <p:spPr/>
        <p:txBody>
          <a:bodyPr/>
          <a:lstStyle/>
          <a:p>
            <a:r>
              <a:rPr lang="en-US" altLang="en-US"/>
              <a:t>About the Speaker</a:t>
            </a:r>
          </a:p>
        </p:txBody>
      </p:sp>
      <p:sp>
        <p:nvSpPr>
          <p:cNvPr id="215043" name="Rectangle 3">
            <a:extLst>
              <a:ext uri="{FF2B5EF4-FFF2-40B4-BE49-F238E27FC236}">
                <a16:creationId xmlns:a16="http://schemas.microsoft.com/office/drawing/2014/main" id="{4BA1606A-1DF0-7FC8-1075-042B1A1A6529}"/>
              </a:ext>
            </a:extLst>
          </p:cNvPr>
          <p:cNvSpPr>
            <a:spLocks noGrp="1" noChangeArrowheads="1"/>
          </p:cNvSpPr>
          <p:nvPr>
            <p:ph type="body" idx="1"/>
          </p:nvPr>
        </p:nvSpPr>
        <p:spPr>
          <a:xfrm>
            <a:off x="323850" y="1406525"/>
            <a:ext cx="6694488" cy="4830763"/>
          </a:xfrm>
        </p:spPr>
        <p:txBody>
          <a:bodyPr/>
          <a:lstStyle/>
          <a:p>
            <a:pPr>
              <a:lnSpc>
                <a:spcPct val="80000"/>
              </a:lnSpc>
            </a:pPr>
            <a:r>
              <a:rPr lang="en-US" altLang="en-US" sz="2000"/>
              <a:t>Background</a:t>
            </a:r>
          </a:p>
          <a:p>
            <a:pPr lvl="1">
              <a:lnSpc>
                <a:spcPct val="80000"/>
              </a:lnSpc>
            </a:pPr>
            <a:r>
              <a:rPr lang="en-US" altLang="en-US" sz="1800"/>
              <a:t>IT Security Consultant for past 19 years</a:t>
            </a:r>
          </a:p>
          <a:p>
            <a:pPr lvl="1">
              <a:lnSpc>
                <a:spcPct val="80000"/>
              </a:lnSpc>
            </a:pPr>
            <a:r>
              <a:rPr lang="en-US" altLang="en-US" sz="1800"/>
              <a:t>Focus on application security for past 9 years</a:t>
            </a:r>
          </a:p>
          <a:p>
            <a:pPr lvl="1">
              <a:lnSpc>
                <a:spcPct val="80000"/>
              </a:lnSpc>
            </a:pPr>
            <a:r>
              <a:rPr lang="en-US" altLang="en-US" sz="1800"/>
              <a:t>Bachelor’s and Masters Degrees in Computer Science</a:t>
            </a:r>
          </a:p>
          <a:p>
            <a:pPr lvl="1">
              <a:lnSpc>
                <a:spcPct val="80000"/>
              </a:lnSpc>
            </a:pPr>
            <a:r>
              <a:rPr lang="en-US" altLang="en-US" sz="1800"/>
              <a:t>CISSP, CISM</a:t>
            </a:r>
          </a:p>
          <a:p>
            <a:pPr>
              <a:lnSpc>
                <a:spcPct val="80000"/>
              </a:lnSpc>
            </a:pPr>
            <a:endParaRPr lang="en-US" altLang="en-US" sz="2000"/>
          </a:p>
          <a:p>
            <a:pPr>
              <a:lnSpc>
                <a:spcPct val="80000"/>
              </a:lnSpc>
            </a:pPr>
            <a:r>
              <a:rPr lang="en-US" altLang="en-US" sz="2000"/>
              <a:t>Aspect Security Founder and COO</a:t>
            </a:r>
          </a:p>
          <a:p>
            <a:pPr lvl="1">
              <a:lnSpc>
                <a:spcPct val="80000"/>
              </a:lnSpc>
            </a:pPr>
            <a:r>
              <a:rPr lang="en-US" altLang="en-US" sz="1800"/>
              <a:t>Specialists in application security</a:t>
            </a:r>
          </a:p>
          <a:p>
            <a:pPr lvl="1">
              <a:lnSpc>
                <a:spcPct val="80000"/>
              </a:lnSpc>
            </a:pPr>
            <a:r>
              <a:rPr lang="en-US" altLang="en-US" sz="1800"/>
              <a:t>Verify critical applications (~3 million LOC/month)</a:t>
            </a:r>
          </a:p>
          <a:p>
            <a:pPr lvl="1">
              <a:lnSpc>
                <a:spcPct val="80000"/>
              </a:lnSpc>
            </a:pPr>
            <a:r>
              <a:rPr lang="en-US" altLang="en-US" sz="1800"/>
              <a:t>Enable companies to reliably produce secure code</a:t>
            </a:r>
          </a:p>
          <a:p>
            <a:pPr>
              <a:lnSpc>
                <a:spcPct val="80000"/>
              </a:lnSpc>
            </a:pPr>
            <a:endParaRPr lang="en-US" altLang="en-US" sz="2000"/>
          </a:p>
          <a:p>
            <a:pPr>
              <a:lnSpc>
                <a:spcPct val="80000"/>
              </a:lnSpc>
            </a:pPr>
            <a:r>
              <a:rPr lang="en-US" altLang="en-US" sz="2000"/>
              <a:t>OWASP Foundation</a:t>
            </a:r>
          </a:p>
          <a:p>
            <a:pPr lvl="1">
              <a:lnSpc>
                <a:spcPct val="80000"/>
              </a:lnSpc>
            </a:pPr>
            <a:r>
              <a:rPr lang="en-US" altLang="en-US" sz="1800"/>
              <a:t>Coauthor of OWASP Top 10</a:t>
            </a:r>
          </a:p>
          <a:p>
            <a:pPr lvl="1">
              <a:lnSpc>
                <a:spcPct val="80000"/>
              </a:lnSpc>
            </a:pPr>
            <a:r>
              <a:rPr lang="en-US" altLang="en-US" sz="1800"/>
              <a:t>Member of OWASP Board</a:t>
            </a:r>
          </a:p>
          <a:p>
            <a:pPr lvl="1">
              <a:lnSpc>
                <a:spcPct val="80000"/>
              </a:lnSpc>
            </a:pPr>
            <a:r>
              <a:rPr lang="en-US" altLang="en-US" sz="1800"/>
              <a:t>Conferences Chair for OWASP AppSec Conferences</a:t>
            </a:r>
          </a:p>
          <a:p>
            <a:pPr lvl="1">
              <a:lnSpc>
                <a:spcPct val="80000"/>
              </a:lnSpc>
            </a:pPr>
            <a:r>
              <a:rPr lang="en-US" altLang="en-US" sz="1800"/>
              <a:t>Established OWASP as 501c3 not-for-profit in U.S.</a:t>
            </a:r>
          </a:p>
        </p:txBody>
      </p:sp>
      <p:pic>
        <p:nvPicPr>
          <p:cNvPr id="215044" name="Picture 4">
            <a:extLst>
              <a:ext uri="{FF2B5EF4-FFF2-40B4-BE49-F238E27FC236}">
                <a16:creationId xmlns:a16="http://schemas.microsoft.com/office/drawing/2014/main" id="{81300419-F8A5-E96E-E68B-7FD6F2002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075" y="4543425"/>
            <a:ext cx="34290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46" name="Rectangle 6">
            <a:extLst>
              <a:ext uri="{FF2B5EF4-FFF2-40B4-BE49-F238E27FC236}">
                <a16:creationId xmlns:a16="http://schemas.microsoft.com/office/drawing/2014/main" id="{A45B3928-F898-69CA-59F3-7F6004D67863}"/>
              </a:ext>
            </a:extLst>
          </p:cNvPr>
          <p:cNvSpPr>
            <a:spLocks noChangeArrowheads="1"/>
          </p:cNvSpPr>
          <p:nvPr/>
        </p:nvSpPr>
        <p:spPr bwMode="auto">
          <a:xfrm>
            <a:off x="5984875" y="2392363"/>
            <a:ext cx="3124200"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90000"/>
              </a:lnSpc>
            </a:pPr>
            <a:r>
              <a:rPr lang="en-US" altLang="en-US" sz="1400">
                <a:solidFill>
                  <a:schemeClr val="tx1"/>
                </a:solidFill>
                <a:latin typeface="Arial" panose="020B0604020202020204" pitchFamily="34" charset="0"/>
              </a:rPr>
              <a:t>Dave Wichers</a:t>
            </a:r>
          </a:p>
          <a:p>
            <a:pPr eaLnBrk="0" hangingPunct="0">
              <a:lnSpc>
                <a:spcPct val="90000"/>
              </a:lnSpc>
            </a:pPr>
            <a:r>
              <a:rPr lang="en-US" altLang="en-US" sz="1400">
                <a:solidFill>
                  <a:schemeClr val="tx1"/>
                </a:solidFill>
                <a:latin typeface="Arial" panose="020B0604020202020204" pitchFamily="34" charset="0"/>
                <a:hlinkClick r:id="rId4"/>
              </a:rPr>
              <a:t>dave.wichers@aspectsecurity.com</a:t>
            </a:r>
            <a:endParaRPr lang="en-US" altLang="en-US" sz="1400">
              <a:solidFill>
                <a:schemeClr val="tx1"/>
              </a:solidFill>
              <a:latin typeface="Arial" panose="020B0604020202020204" pitchFamily="34" charset="0"/>
            </a:endParaRPr>
          </a:p>
          <a:p>
            <a:pPr eaLnBrk="0" hangingPunct="0">
              <a:lnSpc>
                <a:spcPct val="90000"/>
              </a:lnSpc>
            </a:pPr>
            <a:r>
              <a:rPr lang="en-US" altLang="en-US" sz="1400">
                <a:solidFill>
                  <a:schemeClr val="tx1"/>
                </a:solidFill>
                <a:latin typeface="Arial" panose="020B0604020202020204" pitchFamily="34" charset="0"/>
              </a:rPr>
              <a:t>301-604-4882</a:t>
            </a:r>
          </a:p>
        </p:txBody>
      </p:sp>
      <p:pic>
        <p:nvPicPr>
          <p:cNvPr id="215047" name="Picture 7">
            <a:extLst>
              <a:ext uri="{FF2B5EF4-FFF2-40B4-BE49-F238E27FC236}">
                <a16:creationId xmlns:a16="http://schemas.microsoft.com/office/drawing/2014/main" id="{B6E35037-7054-2A80-A3E6-2E7664394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333375"/>
            <a:ext cx="1836737" cy="2054225"/>
          </a:xfrm>
          <a:prstGeom prst="rect">
            <a:avLst/>
          </a:prstGeom>
          <a:noFill/>
          <a:extLst>
            <a:ext uri="{909E8E84-426E-40DD-AFC4-6F175D3DCCD1}">
              <a14:hiddenFill xmlns:a14="http://schemas.microsoft.com/office/drawing/2010/main">
                <a:solidFill>
                  <a:srgbClr val="FFFFFF"/>
                </a:solidFill>
              </a14:hiddenFill>
            </a:ext>
          </a:extLst>
        </p:spPr>
      </p:pic>
      <p:pic>
        <p:nvPicPr>
          <p:cNvPr id="215050" name="Picture 10">
            <a:extLst>
              <a:ext uri="{FF2B5EF4-FFF2-40B4-BE49-F238E27FC236}">
                <a16:creationId xmlns:a16="http://schemas.microsoft.com/office/drawing/2014/main" id="{AF0CEE92-5BD8-AED2-97C1-AAD579B235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3213100"/>
            <a:ext cx="2743200" cy="652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EF6BB4E-8362-F5AD-11C4-87935C6E8BD4}"/>
              </a:ext>
            </a:extLst>
          </p:cNvPr>
          <p:cNvSpPr>
            <a:spLocks noGrp="1"/>
          </p:cNvSpPr>
          <p:nvPr>
            <p:ph type="sldNum" sz="quarter" idx="10"/>
          </p:nvPr>
        </p:nvSpPr>
        <p:spPr/>
        <p:txBody>
          <a:bodyPr/>
          <a:lstStyle/>
          <a:p>
            <a:fld id="{EF6D51E3-0106-4117-AB40-E639E6F0D880}" type="slidenum">
              <a:rPr lang="en-US" altLang="en-US"/>
              <a:pPr/>
              <a:t>20</a:t>
            </a:fld>
            <a:endParaRPr lang="en-US" altLang="en-US"/>
          </a:p>
        </p:txBody>
      </p:sp>
      <p:sp>
        <p:nvSpPr>
          <p:cNvPr id="202754" name="Rectangle 2">
            <a:extLst>
              <a:ext uri="{FF2B5EF4-FFF2-40B4-BE49-F238E27FC236}">
                <a16:creationId xmlns:a16="http://schemas.microsoft.com/office/drawing/2014/main" id="{E182E65E-1C81-8A45-6209-E1783290D9DA}"/>
              </a:ext>
            </a:extLst>
          </p:cNvPr>
          <p:cNvSpPr>
            <a:spLocks noGrp="1" noChangeArrowheads="1"/>
          </p:cNvSpPr>
          <p:nvPr>
            <p:ph type="title"/>
          </p:nvPr>
        </p:nvSpPr>
        <p:spPr/>
        <p:txBody>
          <a:bodyPr/>
          <a:lstStyle/>
          <a:p>
            <a:r>
              <a:rPr lang="en-US" altLang="en-US"/>
              <a:t>A4. Insecure Direct Object Reference</a:t>
            </a:r>
          </a:p>
        </p:txBody>
      </p:sp>
      <p:sp>
        <p:nvSpPr>
          <p:cNvPr id="202755" name="Rectangle 3">
            <a:extLst>
              <a:ext uri="{FF2B5EF4-FFF2-40B4-BE49-F238E27FC236}">
                <a16:creationId xmlns:a16="http://schemas.microsoft.com/office/drawing/2014/main" id="{DE10B8FD-2814-13DB-9742-92AEE80F576A}"/>
              </a:ext>
            </a:extLst>
          </p:cNvPr>
          <p:cNvSpPr>
            <a:spLocks noGrp="1" noChangeArrowheads="1"/>
          </p:cNvSpPr>
          <p:nvPr>
            <p:ph type="body" idx="1"/>
          </p:nvPr>
        </p:nvSpPr>
        <p:spPr>
          <a:xfrm>
            <a:off x="457200" y="1262063"/>
            <a:ext cx="8218488" cy="4830762"/>
          </a:xfrm>
        </p:spPr>
        <p:txBody>
          <a:bodyPr/>
          <a:lstStyle/>
          <a:p>
            <a:pPr>
              <a:lnSpc>
                <a:spcPct val="90000"/>
              </a:lnSpc>
            </a:pPr>
            <a:r>
              <a:rPr lang="en-US" altLang="en-US" sz="2400"/>
              <a:t>How do you protect access to data and other objects?</a:t>
            </a:r>
          </a:p>
          <a:p>
            <a:pPr lvl="1">
              <a:lnSpc>
                <a:spcPct val="90000"/>
              </a:lnSpc>
            </a:pPr>
            <a:r>
              <a:rPr lang="en-US" altLang="en-US" sz="2000"/>
              <a:t>This is part of enforcing proper “authorization”, along with A10: Failure to Restrict URL Access</a:t>
            </a:r>
          </a:p>
          <a:p>
            <a:pPr lvl="3">
              <a:lnSpc>
                <a:spcPct val="90000"/>
              </a:lnSpc>
            </a:pPr>
            <a:endParaRPr lang="en-US" altLang="en-US" sz="1600"/>
          </a:p>
          <a:p>
            <a:pPr>
              <a:lnSpc>
                <a:spcPct val="90000"/>
              </a:lnSpc>
            </a:pPr>
            <a:r>
              <a:rPr lang="en-US" altLang="en-US" sz="2400"/>
              <a:t>Frequently enforced by</a:t>
            </a:r>
          </a:p>
          <a:p>
            <a:pPr lvl="1">
              <a:lnSpc>
                <a:spcPct val="90000"/>
              </a:lnSpc>
            </a:pPr>
            <a:r>
              <a:rPr lang="en-US" altLang="en-US" sz="2000"/>
              <a:t>Only listing the ‘authorized’ objects for the current user</a:t>
            </a:r>
          </a:p>
          <a:p>
            <a:pPr lvl="1">
              <a:lnSpc>
                <a:spcPct val="90000"/>
              </a:lnSpc>
            </a:pPr>
            <a:r>
              <a:rPr lang="en-US" altLang="en-US" sz="2000"/>
              <a:t>Hiding the object references in hidden fields</a:t>
            </a:r>
          </a:p>
          <a:p>
            <a:pPr lvl="1">
              <a:lnSpc>
                <a:spcPct val="90000"/>
              </a:lnSpc>
            </a:pPr>
            <a:r>
              <a:rPr lang="en-US" altLang="en-US" sz="2000"/>
              <a:t>This is called presentation layer access control, and doesn’t work</a:t>
            </a:r>
          </a:p>
          <a:p>
            <a:pPr lvl="1">
              <a:lnSpc>
                <a:spcPct val="90000"/>
              </a:lnSpc>
            </a:pPr>
            <a:r>
              <a:rPr lang="en-US" altLang="en-US" sz="2000"/>
              <a:t>Attacker simply tampers with parameter value</a:t>
            </a:r>
          </a:p>
          <a:p>
            <a:pPr lvl="3">
              <a:lnSpc>
                <a:spcPct val="90000"/>
              </a:lnSpc>
            </a:pPr>
            <a:endParaRPr lang="en-US" altLang="en-US" sz="1600"/>
          </a:p>
          <a:p>
            <a:pPr>
              <a:lnSpc>
                <a:spcPct val="90000"/>
              </a:lnSpc>
            </a:pPr>
            <a:r>
              <a:rPr lang="en-US" altLang="en-US" sz="2400"/>
              <a:t>For each parameter, a site needs to do 3 things</a:t>
            </a:r>
          </a:p>
          <a:p>
            <a:pPr lvl="1">
              <a:lnSpc>
                <a:spcPct val="90000"/>
              </a:lnSpc>
            </a:pPr>
            <a:r>
              <a:rPr lang="en-US" altLang="en-US" sz="2000"/>
              <a:t>Verify the parameter is properly formatted</a:t>
            </a:r>
          </a:p>
          <a:p>
            <a:pPr lvl="1">
              <a:lnSpc>
                <a:spcPct val="90000"/>
              </a:lnSpc>
            </a:pPr>
            <a:r>
              <a:rPr lang="en-US" altLang="en-US" sz="2000"/>
              <a:t>Verify the user is allowed to access the target object</a:t>
            </a:r>
          </a:p>
          <a:p>
            <a:pPr lvl="1">
              <a:lnSpc>
                <a:spcPct val="90000"/>
              </a:lnSpc>
            </a:pPr>
            <a:r>
              <a:rPr lang="en-US" altLang="en-US" sz="2000"/>
              <a:t>Verify the requested mode of access is allowed to the target object (e.g., read, write, delete)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CB5248B-D95B-D65B-F4F2-8CA3FCF78A83}"/>
              </a:ext>
            </a:extLst>
          </p:cNvPr>
          <p:cNvSpPr>
            <a:spLocks noGrp="1"/>
          </p:cNvSpPr>
          <p:nvPr>
            <p:ph type="sldNum" sz="quarter" idx="10"/>
          </p:nvPr>
        </p:nvSpPr>
        <p:spPr/>
        <p:txBody>
          <a:bodyPr/>
          <a:lstStyle/>
          <a:p>
            <a:fld id="{F5E501DC-F449-48F4-9DF5-9EA10D84E082}" type="slidenum">
              <a:rPr lang="en-US" altLang="en-US"/>
              <a:pPr/>
              <a:t>21</a:t>
            </a:fld>
            <a:endParaRPr lang="en-US" altLang="en-US"/>
          </a:p>
        </p:txBody>
      </p:sp>
      <p:sp>
        <p:nvSpPr>
          <p:cNvPr id="204802" name="Rectangle 2">
            <a:extLst>
              <a:ext uri="{FF2B5EF4-FFF2-40B4-BE49-F238E27FC236}">
                <a16:creationId xmlns:a16="http://schemas.microsoft.com/office/drawing/2014/main" id="{909516A4-3ED1-3592-D4DB-8ED8BC229C30}"/>
              </a:ext>
            </a:extLst>
          </p:cNvPr>
          <p:cNvSpPr>
            <a:spLocks noGrp="1" noChangeArrowheads="1"/>
          </p:cNvSpPr>
          <p:nvPr>
            <p:ph type="title"/>
          </p:nvPr>
        </p:nvSpPr>
        <p:spPr/>
        <p:txBody>
          <a:bodyPr/>
          <a:lstStyle/>
          <a:p>
            <a:r>
              <a:rPr lang="en-US" altLang="en-US"/>
              <a:t>Insecure Direct Object Reference Illustrated</a:t>
            </a:r>
          </a:p>
        </p:txBody>
      </p:sp>
      <p:sp>
        <p:nvSpPr>
          <p:cNvPr id="204803" name="Rectangle 3">
            <a:extLst>
              <a:ext uri="{FF2B5EF4-FFF2-40B4-BE49-F238E27FC236}">
                <a16:creationId xmlns:a16="http://schemas.microsoft.com/office/drawing/2014/main" id="{E7BEB7A4-08FD-0642-37C2-8E63B038A432}"/>
              </a:ext>
            </a:extLst>
          </p:cNvPr>
          <p:cNvSpPr>
            <a:spLocks noGrp="1" noChangeArrowheads="1"/>
          </p:cNvSpPr>
          <p:nvPr>
            <p:ph type="body" idx="1"/>
          </p:nvPr>
        </p:nvSpPr>
        <p:spPr>
          <a:xfrm>
            <a:off x="5148263" y="1268413"/>
            <a:ext cx="3887787" cy="4495800"/>
          </a:xfrm>
        </p:spPr>
        <p:txBody>
          <a:bodyPr/>
          <a:lstStyle/>
          <a:p>
            <a:r>
              <a:rPr lang="en-US" altLang="en-US" sz="2400"/>
              <a:t>Attacker notices his acct parameter is 6065</a:t>
            </a:r>
          </a:p>
          <a:p>
            <a:pPr>
              <a:buFont typeface="Webdings" panose="05030102010509060703" pitchFamily="18" charset="2"/>
              <a:buNone/>
            </a:pPr>
            <a:r>
              <a:rPr lang="en-US" altLang="en-US" sz="2400"/>
              <a:t>    ?acct=6065</a:t>
            </a:r>
          </a:p>
          <a:p>
            <a:endParaRPr lang="en-US" altLang="en-US" sz="2400"/>
          </a:p>
          <a:p>
            <a:r>
              <a:rPr lang="en-US" altLang="en-US" sz="2400"/>
              <a:t>He modifies it to a nearby number</a:t>
            </a:r>
          </a:p>
          <a:p>
            <a:pPr>
              <a:buFont typeface="Webdings" panose="05030102010509060703" pitchFamily="18" charset="2"/>
              <a:buNone/>
            </a:pPr>
            <a:r>
              <a:rPr lang="en-US" altLang="en-US" sz="2400"/>
              <a:t>    ?acct=6066</a:t>
            </a:r>
          </a:p>
          <a:p>
            <a:pPr>
              <a:buFont typeface="Webdings" panose="05030102010509060703" pitchFamily="18" charset="2"/>
              <a:buNone/>
            </a:pPr>
            <a:endParaRPr lang="en-US" altLang="en-US" sz="2400"/>
          </a:p>
          <a:p>
            <a:r>
              <a:rPr lang="en-US" altLang="en-US" sz="2400"/>
              <a:t>Attacker views the victim’s account information</a:t>
            </a:r>
          </a:p>
        </p:txBody>
      </p:sp>
      <p:pic>
        <p:nvPicPr>
          <p:cNvPr id="204804" name="Picture 4">
            <a:extLst>
              <a:ext uri="{FF2B5EF4-FFF2-40B4-BE49-F238E27FC236}">
                <a16:creationId xmlns:a16="http://schemas.microsoft.com/office/drawing/2014/main" id="{F15E8563-DC12-44DA-2977-383E1EA2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5029200"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05" name="Picture 5" descr="Online Banking">
            <a:extLst>
              <a:ext uri="{FF2B5EF4-FFF2-40B4-BE49-F238E27FC236}">
                <a16:creationId xmlns:a16="http://schemas.microsoft.com/office/drawing/2014/main" id="{3C74437A-09C2-1739-38A4-E3B55FEC8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1847850"/>
            <a:ext cx="4876800" cy="3943350"/>
          </a:xfrm>
          <a:prstGeom prst="rect">
            <a:avLst/>
          </a:prstGeom>
          <a:noFill/>
          <a:extLst>
            <a:ext uri="{909E8E84-426E-40DD-AFC4-6F175D3DCCD1}">
              <a14:hiddenFill xmlns:a14="http://schemas.microsoft.com/office/drawing/2010/main">
                <a:solidFill>
                  <a:srgbClr val="FFFFFF"/>
                </a:solidFill>
              </a14:hiddenFill>
            </a:ext>
          </a:extLst>
        </p:spPr>
      </p:pic>
      <p:sp>
        <p:nvSpPr>
          <p:cNvPr id="204806" name="Text Box 6">
            <a:extLst>
              <a:ext uri="{FF2B5EF4-FFF2-40B4-BE49-F238E27FC236}">
                <a16:creationId xmlns:a16="http://schemas.microsoft.com/office/drawing/2014/main" id="{062A0D9F-F777-43C1-BFD3-9BACD8CCBC3A}"/>
              </a:ext>
            </a:extLst>
          </p:cNvPr>
          <p:cNvSpPr txBox="1">
            <a:spLocks noChangeArrowheads="1"/>
          </p:cNvSpPr>
          <p:nvPr/>
        </p:nvSpPr>
        <p:spPr bwMode="auto">
          <a:xfrm>
            <a:off x="457200" y="1676400"/>
            <a:ext cx="4648200" cy="293688"/>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pPr>
            <a:r>
              <a:rPr lang="en-US" altLang="en-US" sz="1400">
                <a:solidFill>
                  <a:schemeClr val="tx1"/>
                </a:solidFill>
                <a:latin typeface="Arial" panose="020B0604020202020204" pitchFamily="34" charset="0"/>
              </a:rPr>
              <a:t>https://www.onlinebank.com/user?acct=6065</a:t>
            </a:r>
          </a:p>
        </p:txBody>
      </p:sp>
      <p:sp>
        <p:nvSpPr>
          <p:cNvPr id="204807" name="Text Box 7">
            <a:extLst>
              <a:ext uri="{FF2B5EF4-FFF2-40B4-BE49-F238E27FC236}">
                <a16:creationId xmlns:a16="http://schemas.microsoft.com/office/drawing/2014/main" id="{B656830B-A80A-4D72-EE91-3243DC619FE8}"/>
              </a:ext>
            </a:extLst>
          </p:cNvPr>
          <p:cNvSpPr txBox="1">
            <a:spLocks noChangeArrowheads="1"/>
          </p:cNvSpPr>
          <p:nvPr/>
        </p:nvSpPr>
        <p:spPr bwMode="auto">
          <a:xfrm>
            <a:off x="371475" y="1257300"/>
            <a:ext cx="676275" cy="133350"/>
          </a:xfrm>
          <a:prstGeom prst="rect">
            <a:avLst/>
          </a:prstGeom>
          <a:solidFill>
            <a:srgbClr val="0066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pPr>
            <a:endParaRPr lang="en-US" altLang="en-US" sz="300">
              <a:solidFill>
                <a:schemeClr val="tx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D693E7C4-CBBE-DF44-D91E-D5F74F9C3E58}"/>
              </a:ext>
            </a:extLst>
          </p:cNvPr>
          <p:cNvSpPr>
            <a:spLocks noGrp="1"/>
          </p:cNvSpPr>
          <p:nvPr>
            <p:ph type="sldNum" sz="quarter" idx="10"/>
          </p:nvPr>
        </p:nvSpPr>
        <p:spPr/>
        <p:txBody>
          <a:bodyPr/>
          <a:lstStyle/>
          <a:p>
            <a:fld id="{A4B33DC8-642F-4C93-B626-C20DBD887428}" type="slidenum">
              <a:rPr lang="en-US" altLang="en-US"/>
              <a:pPr/>
              <a:t>22</a:t>
            </a:fld>
            <a:endParaRPr lang="en-US" altLang="en-US"/>
          </a:p>
        </p:txBody>
      </p:sp>
      <p:sp>
        <p:nvSpPr>
          <p:cNvPr id="206850" name="Rectangle 2">
            <a:extLst>
              <a:ext uri="{FF2B5EF4-FFF2-40B4-BE49-F238E27FC236}">
                <a16:creationId xmlns:a16="http://schemas.microsoft.com/office/drawing/2014/main" id="{5ADBD35F-F0F9-3AEA-B1FC-E4499AA63D87}"/>
              </a:ext>
            </a:extLst>
          </p:cNvPr>
          <p:cNvSpPr>
            <a:spLocks noGrp="1" noChangeArrowheads="1"/>
          </p:cNvSpPr>
          <p:nvPr>
            <p:ph type="title"/>
          </p:nvPr>
        </p:nvSpPr>
        <p:spPr/>
        <p:txBody>
          <a:bodyPr/>
          <a:lstStyle/>
          <a:p>
            <a:r>
              <a:rPr lang="en-US" altLang="en-US"/>
              <a:t>A5. Cross Site Request Forgery</a:t>
            </a:r>
          </a:p>
        </p:txBody>
      </p:sp>
      <p:sp>
        <p:nvSpPr>
          <p:cNvPr id="206851" name="Rectangle 3">
            <a:extLst>
              <a:ext uri="{FF2B5EF4-FFF2-40B4-BE49-F238E27FC236}">
                <a16:creationId xmlns:a16="http://schemas.microsoft.com/office/drawing/2014/main" id="{99D2F8FE-67DC-7A7D-B281-96C4E5300373}"/>
              </a:ext>
            </a:extLst>
          </p:cNvPr>
          <p:cNvSpPr>
            <a:spLocks noGrp="1" noChangeArrowheads="1"/>
          </p:cNvSpPr>
          <p:nvPr>
            <p:ph type="body" idx="1"/>
          </p:nvPr>
        </p:nvSpPr>
        <p:spPr>
          <a:xfrm>
            <a:off x="457200" y="1125538"/>
            <a:ext cx="8229600" cy="4830762"/>
          </a:xfrm>
        </p:spPr>
        <p:txBody>
          <a:bodyPr/>
          <a:lstStyle/>
          <a:p>
            <a:r>
              <a:rPr lang="en-US" altLang="en-US" sz="2400"/>
              <a:t>Cross Site Request Forgery (CSRF)</a:t>
            </a:r>
          </a:p>
          <a:p>
            <a:pPr lvl="1"/>
            <a:r>
              <a:rPr lang="en-US" altLang="en-US" sz="2000"/>
              <a:t>An attack where the victim’s browser is tricked into issuing a command to a vulnerable web application</a:t>
            </a:r>
          </a:p>
          <a:p>
            <a:pPr lvl="2"/>
            <a:endParaRPr lang="en-US" altLang="en-US" sz="1800"/>
          </a:p>
          <a:p>
            <a:r>
              <a:rPr lang="en-US" altLang="en-US" sz="2400"/>
              <a:t>Imagine…</a:t>
            </a:r>
          </a:p>
          <a:p>
            <a:pPr lvl="1"/>
            <a:r>
              <a:rPr lang="en-US" altLang="en-US" sz="2000"/>
              <a:t>What if a hacker could steer your mouse and get you to click on links in your online banking application?</a:t>
            </a:r>
          </a:p>
          <a:p>
            <a:pPr lvl="1"/>
            <a:r>
              <a:rPr lang="en-US" altLang="en-US" sz="2000"/>
              <a:t>What could they make you do?</a:t>
            </a:r>
          </a:p>
          <a:p>
            <a:pPr lvl="2"/>
            <a:endParaRPr lang="en-US" altLang="en-US" sz="1800"/>
          </a:p>
          <a:p>
            <a:r>
              <a:rPr lang="en-US" altLang="en-US" sz="2400"/>
              <a:t>Attackers can use CSRF to…</a:t>
            </a:r>
          </a:p>
          <a:p>
            <a:pPr lvl="1"/>
            <a:r>
              <a:rPr lang="en-US" altLang="en-US" sz="2000"/>
              <a:t>Initiate transactions (transfer funds, logout user, close account, etc…)</a:t>
            </a:r>
          </a:p>
          <a:p>
            <a:pPr lvl="1"/>
            <a:r>
              <a:rPr lang="en-US" altLang="en-US" sz="2000"/>
              <a:t>Access sensitive data</a:t>
            </a:r>
          </a:p>
          <a:p>
            <a:pPr lvl="1"/>
            <a:r>
              <a:rPr lang="en-US" altLang="en-US" sz="2000"/>
              <a:t>Change account details</a:t>
            </a:r>
          </a:p>
          <a:p>
            <a:pPr lvl="1"/>
            <a:r>
              <a:rPr lang="en-US" altLang="en-US" sz="2000"/>
              <a:t>And much more…</a:t>
            </a:r>
          </a:p>
        </p:txBody>
      </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CAD6A47-A258-0A9A-87F6-9B0B7D266A4A}"/>
              </a:ext>
            </a:extLst>
          </p:cNvPr>
          <p:cNvSpPr>
            <a:spLocks noGrp="1"/>
          </p:cNvSpPr>
          <p:nvPr>
            <p:ph type="sldNum" sz="quarter" idx="10"/>
          </p:nvPr>
        </p:nvSpPr>
        <p:spPr/>
        <p:txBody>
          <a:bodyPr/>
          <a:lstStyle/>
          <a:p>
            <a:fld id="{EDD37CD0-3693-487A-AF79-4A1CE56848B0}" type="slidenum">
              <a:rPr lang="en-US" altLang="en-US"/>
              <a:pPr/>
              <a:t>23</a:t>
            </a:fld>
            <a:endParaRPr lang="en-US" altLang="en-US"/>
          </a:p>
        </p:txBody>
      </p:sp>
      <p:sp>
        <p:nvSpPr>
          <p:cNvPr id="208898" name="Rectangle 2">
            <a:extLst>
              <a:ext uri="{FF2B5EF4-FFF2-40B4-BE49-F238E27FC236}">
                <a16:creationId xmlns:a16="http://schemas.microsoft.com/office/drawing/2014/main" id="{E58F0CD4-69F1-4A98-CBD1-4E3E156BFC5C}"/>
              </a:ext>
            </a:extLst>
          </p:cNvPr>
          <p:cNvSpPr>
            <a:spLocks noGrp="1" noChangeArrowheads="1"/>
          </p:cNvSpPr>
          <p:nvPr>
            <p:ph type="title"/>
          </p:nvPr>
        </p:nvSpPr>
        <p:spPr/>
        <p:txBody>
          <a:bodyPr/>
          <a:lstStyle/>
          <a:p>
            <a:r>
              <a:rPr lang="en-US" altLang="en-US"/>
              <a:t>CSRF Illustrated</a:t>
            </a:r>
          </a:p>
        </p:txBody>
      </p:sp>
      <p:pic>
        <p:nvPicPr>
          <p:cNvPr id="208899" name="Picture 3">
            <a:extLst>
              <a:ext uri="{FF2B5EF4-FFF2-40B4-BE49-F238E27FC236}">
                <a16:creationId xmlns:a16="http://schemas.microsoft.com/office/drawing/2014/main" id="{20BACF0A-A9A5-9A99-6B59-1C973213C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438400" y="4322763"/>
            <a:ext cx="3505200"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00" name="Picture 4">
            <a:extLst>
              <a:ext uri="{FF2B5EF4-FFF2-40B4-BE49-F238E27FC236}">
                <a16:creationId xmlns:a16="http://schemas.microsoft.com/office/drawing/2014/main" id="{7741FF6C-6CC8-C464-84F5-2EA7BC816F3D}"/>
              </a:ext>
            </a:extLst>
          </p:cNvPr>
          <p:cNvPicPr>
            <a:picLocks noChangeAspect="1" noChangeArrowheads="1"/>
          </p:cNvPicPr>
          <p:nvPr/>
        </p:nvPicPr>
        <p:blipFill>
          <a:blip r:embed="rId5">
            <a:lum bright="24000" contrast="42000"/>
            <a:extLst>
              <a:ext uri="{28A0092B-C50C-407E-A947-70E740481C1C}">
                <a14:useLocalDpi xmlns:a14="http://schemas.microsoft.com/office/drawing/2010/main" val="0"/>
              </a:ext>
            </a:extLst>
          </a:blip>
          <a:srcRect/>
          <a:stretch>
            <a:fillRect/>
          </a:stretch>
        </p:blipFill>
        <p:spPr bwMode="auto">
          <a:xfrm>
            <a:off x="1168400" y="1698625"/>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08901" name="Oval 5">
            <a:extLst>
              <a:ext uri="{FF2B5EF4-FFF2-40B4-BE49-F238E27FC236}">
                <a16:creationId xmlns:a16="http://schemas.microsoft.com/office/drawing/2014/main" id="{5E26EDB7-0A19-3989-980C-393EC5FAE145}"/>
              </a:ext>
            </a:extLst>
          </p:cNvPr>
          <p:cNvSpPr>
            <a:spLocks noChangeArrowheads="1"/>
          </p:cNvSpPr>
          <p:nvPr/>
        </p:nvSpPr>
        <p:spPr bwMode="auto">
          <a:xfrm>
            <a:off x="6858000" y="4486275"/>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208902" name="Oval 6">
            <a:extLst>
              <a:ext uri="{FF2B5EF4-FFF2-40B4-BE49-F238E27FC236}">
                <a16:creationId xmlns:a16="http://schemas.microsoft.com/office/drawing/2014/main" id="{5FA85720-5E0D-35DC-9E54-6B3D415A75AA}"/>
              </a:ext>
            </a:extLst>
          </p:cNvPr>
          <p:cNvSpPr>
            <a:spLocks noChangeArrowheads="1"/>
          </p:cNvSpPr>
          <p:nvPr/>
        </p:nvSpPr>
        <p:spPr bwMode="auto">
          <a:xfrm>
            <a:off x="1828800" y="3800475"/>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208903" name="Rectangle 7">
            <a:extLst>
              <a:ext uri="{FF2B5EF4-FFF2-40B4-BE49-F238E27FC236}">
                <a16:creationId xmlns:a16="http://schemas.microsoft.com/office/drawing/2014/main" id="{19EFCB6A-68FB-B0DB-0CD5-CEF95027A3C5}"/>
              </a:ext>
            </a:extLst>
          </p:cNvPr>
          <p:cNvSpPr>
            <a:spLocks noChangeArrowheads="1"/>
          </p:cNvSpPr>
          <p:nvPr/>
        </p:nvSpPr>
        <p:spPr bwMode="gray">
          <a:xfrm>
            <a:off x="2311400" y="836613"/>
            <a:ext cx="61483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Attacker sets the trap on some website on the internet</a:t>
            </a:r>
            <a:br>
              <a:rPr lang="en-US" altLang="en-US" sz="1800" b="0"/>
            </a:br>
            <a:r>
              <a:rPr lang="en-US" altLang="en-US" sz="1800" b="0"/>
              <a:t>(or simply via an e-mail)</a:t>
            </a:r>
          </a:p>
        </p:txBody>
      </p:sp>
      <p:pic>
        <p:nvPicPr>
          <p:cNvPr id="208904" name="Picture 8">
            <a:extLst>
              <a:ext uri="{FF2B5EF4-FFF2-40B4-BE49-F238E27FC236}">
                <a16:creationId xmlns:a16="http://schemas.microsoft.com/office/drawing/2014/main" id="{A6B4C019-0696-47A4-D20E-089517D3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463800" y="1484313"/>
            <a:ext cx="3505200" cy="17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05" name="Oval 9">
            <a:extLst>
              <a:ext uri="{FF2B5EF4-FFF2-40B4-BE49-F238E27FC236}">
                <a16:creationId xmlns:a16="http://schemas.microsoft.com/office/drawing/2014/main" id="{83AAB081-7116-0388-4EDB-D3F05BA89265}"/>
              </a:ext>
            </a:extLst>
          </p:cNvPr>
          <p:cNvSpPr>
            <a:spLocks noChangeArrowheads="1"/>
          </p:cNvSpPr>
          <p:nvPr/>
        </p:nvSpPr>
        <p:spPr bwMode="auto">
          <a:xfrm>
            <a:off x="1854200" y="109855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208906" name="Rectangle 10">
            <a:extLst>
              <a:ext uri="{FF2B5EF4-FFF2-40B4-BE49-F238E27FC236}">
                <a16:creationId xmlns:a16="http://schemas.microsoft.com/office/drawing/2014/main" id="{85E55356-1D3D-500D-1FE5-76CE0A5D3DF9}"/>
              </a:ext>
            </a:extLst>
          </p:cNvPr>
          <p:cNvSpPr>
            <a:spLocks noChangeArrowheads="1"/>
          </p:cNvSpPr>
          <p:nvPr/>
        </p:nvSpPr>
        <p:spPr bwMode="gray">
          <a:xfrm>
            <a:off x="2278063" y="3667125"/>
            <a:ext cx="51816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742950" indent="-285750"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143000" indent="-2286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lgn="l">
              <a:spcBef>
                <a:spcPct val="20000"/>
              </a:spcBef>
              <a:buChar char="–"/>
              <a:defRPr>
                <a:solidFill>
                  <a:schemeClr val="tx1"/>
                </a:solidFill>
                <a:latin typeface="Tahoma" panose="020B0604030504040204" pitchFamily="34" charset="0"/>
              </a:defRPr>
            </a:lvl4pPr>
            <a:lvl5pPr marL="2057400" indent="-228600" algn="l">
              <a:spcBef>
                <a:spcPct val="20000"/>
              </a:spcBef>
              <a:buChar char="»"/>
              <a:defRPr>
                <a:solidFill>
                  <a:schemeClr val="tx1"/>
                </a:solidFill>
                <a:latin typeface="Tahoma" panose="020B0604030504040204" pitchFamily="34" charset="0"/>
              </a:defRPr>
            </a:lvl5pPr>
            <a:lvl6pPr marL="2514600" indent="-228600" fontAlgn="base">
              <a:spcBef>
                <a:spcPct val="20000"/>
              </a:spcBef>
              <a:spcAft>
                <a:spcPct val="0"/>
              </a:spcAft>
              <a:buChar char="»"/>
              <a:defRPr>
                <a:solidFill>
                  <a:schemeClr val="tx1"/>
                </a:solidFill>
                <a:latin typeface="Tahoma" panose="020B0604030504040204" pitchFamily="34" charset="0"/>
              </a:defRPr>
            </a:lvl6pPr>
            <a:lvl7pPr marL="2971800" indent="-228600" fontAlgn="base">
              <a:spcBef>
                <a:spcPct val="20000"/>
              </a:spcBef>
              <a:spcAft>
                <a:spcPct val="0"/>
              </a:spcAft>
              <a:buChar char="»"/>
              <a:defRPr>
                <a:solidFill>
                  <a:schemeClr val="tx1"/>
                </a:solidFill>
                <a:latin typeface="Tahoma" panose="020B0604030504040204" pitchFamily="34" charset="0"/>
              </a:defRPr>
            </a:lvl7pPr>
            <a:lvl8pPr marL="3429000" indent="-228600" fontAlgn="base">
              <a:spcBef>
                <a:spcPct val="20000"/>
              </a:spcBef>
              <a:spcAft>
                <a:spcPct val="0"/>
              </a:spcAft>
              <a:buChar char="»"/>
              <a:defRPr>
                <a:solidFill>
                  <a:schemeClr val="tx1"/>
                </a:solidFill>
                <a:latin typeface="Tahoma" panose="020B0604030504040204" pitchFamily="34" charset="0"/>
              </a:defRPr>
            </a:lvl8pPr>
            <a:lvl9pPr marL="3886200" indent="-228600"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While logged into vulnerable site,</a:t>
            </a:r>
            <a:br>
              <a:rPr lang="en-US" altLang="en-US" sz="1800" b="0"/>
            </a:br>
            <a:r>
              <a:rPr lang="en-US" altLang="en-US" sz="1800" b="0"/>
              <a:t>victim views attacker site</a:t>
            </a:r>
          </a:p>
        </p:txBody>
      </p:sp>
      <p:sp>
        <p:nvSpPr>
          <p:cNvPr id="208907" name="Rectangle 11">
            <a:extLst>
              <a:ext uri="{FF2B5EF4-FFF2-40B4-BE49-F238E27FC236}">
                <a16:creationId xmlns:a16="http://schemas.microsoft.com/office/drawing/2014/main" id="{3EB985F7-D2CC-A33E-AEF1-2ABEFBADF4A3}"/>
              </a:ext>
            </a:extLst>
          </p:cNvPr>
          <p:cNvSpPr>
            <a:spLocks noChangeArrowheads="1"/>
          </p:cNvSpPr>
          <p:nvPr/>
        </p:nvSpPr>
        <p:spPr bwMode="gray">
          <a:xfrm>
            <a:off x="6732588" y="4835525"/>
            <a:ext cx="2335212"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14350"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860425" indent="-177800"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196975" indent="-168275" algn="l">
              <a:spcBef>
                <a:spcPct val="20000"/>
              </a:spcBef>
              <a:buChar char="–"/>
              <a:defRPr>
                <a:solidFill>
                  <a:schemeClr val="tx1"/>
                </a:solidFill>
                <a:latin typeface="Tahoma" panose="020B0604030504040204" pitchFamily="34" charset="0"/>
              </a:defRPr>
            </a:lvl4pPr>
            <a:lvl5pPr marL="1543050" indent="-168275" algn="l">
              <a:spcBef>
                <a:spcPct val="20000"/>
              </a:spcBef>
              <a:buChar char="»"/>
              <a:defRPr>
                <a:solidFill>
                  <a:schemeClr val="tx1"/>
                </a:solidFill>
                <a:latin typeface="Tahoma" panose="020B0604030504040204" pitchFamily="34" charset="0"/>
              </a:defRPr>
            </a:lvl5pPr>
            <a:lvl6pPr marL="2000250" indent="-168275" fontAlgn="base">
              <a:spcBef>
                <a:spcPct val="20000"/>
              </a:spcBef>
              <a:spcAft>
                <a:spcPct val="0"/>
              </a:spcAft>
              <a:buChar char="»"/>
              <a:defRPr>
                <a:solidFill>
                  <a:schemeClr val="tx1"/>
                </a:solidFill>
                <a:latin typeface="Tahoma" panose="020B0604030504040204" pitchFamily="34" charset="0"/>
              </a:defRPr>
            </a:lvl6pPr>
            <a:lvl7pPr marL="2457450" indent="-168275" fontAlgn="base">
              <a:spcBef>
                <a:spcPct val="20000"/>
              </a:spcBef>
              <a:spcAft>
                <a:spcPct val="0"/>
              </a:spcAft>
              <a:buChar char="»"/>
              <a:defRPr>
                <a:solidFill>
                  <a:schemeClr val="tx1"/>
                </a:solidFill>
                <a:latin typeface="Tahoma" panose="020B0604030504040204" pitchFamily="34" charset="0"/>
              </a:defRPr>
            </a:lvl7pPr>
            <a:lvl8pPr marL="2914650" indent="-168275" fontAlgn="base">
              <a:spcBef>
                <a:spcPct val="20000"/>
              </a:spcBef>
              <a:spcAft>
                <a:spcPct val="0"/>
              </a:spcAft>
              <a:buChar char="»"/>
              <a:defRPr>
                <a:solidFill>
                  <a:schemeClr val="tx1"/>
                </a:solidFill>
                <a:latin typeface="Tahoma" panose="020B0604030504040204" pitchFamily="34" charset="0"/>
              </a:defRPr>
            </a:lvl8pPr>
            <a:lvl9pPr marL="3371850"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Vulnerable site sees legitimate request from victim and performs the action requested</a:t>
            </a:r>
          </a:p>
        </p:txBody>
      </p:sp>
      <p:sp>
        <p:nvSpPr>
          <p:cNvPr id="208908" name="Rectangle 12">
            <a:extLst>
              <a:ext uri="{FF2B5EF4-FFF2-40B4-BE49-F238E27FC236}">
                <a16:creationId xmlns:a16="http://schemas.microsoft.com/office/drawing/2014/main" id="{112F58B7-259C-D0DC-F699-60BF8E2DB375}"/>
              </a:ext>
            </a:extLst>
          </p:cNvPr>
          <p:cNvSpPr>
            <a:spLocks noChangeArrowheads="1"/>
          </p:cNvSpPr>
          <p:nvPr/>
        </p:nvSpPr>
        <p:spPr bwMode="auto">
          <a:xfrm>
            <a:off x="3352800" y="5127625"/>
            <a:ext cx="2489200" cy="860425"/>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&lt;img&gt; tag loaded by browser – sends GET request (including credentials) to vulnerable site</a:t>
            </a:r>
          </a:p>
        </p:txBody>
      </p:sp>
      <p:grpSp>
        <p:nvGrpSpPr>
          <p:cNvPr id="208909" name="Group 13">
            <a:extLst>
              <a:ext uri="{FF2B5EF4-FFF2-40B4-BE49-F238E27FC236}">
                <a16:creationId xmlns:a16="http://schemas.microsoft.com/office/drawing/2014/main" id="{6CD53AF3-EE94-171E-7665-4B599028E056}"/>
              </a:ext>
            </a:extLst>
          </p:cNvPr>
          <p:cNvGrpSpPr>
            <a:grpSpLocks/>
          </p:cNvGrpSpPr>
          <p:nvPr/>
        </p:nvGrpSpPr>
        <p:grpSpPr bwMode="auto">
          <a:xfrm>
            <a:off x="6781800" y="2997200"/>
            <a:ext cx="1455738" cy="1412875"/>
            <a:chOff x="4336" y="1870"/>
            <a:chExt cx="917" cy="890"/>
          </a:xfrm>
        </p:grpSpPr>
        <p:sp>
          <p:nvSpPr>
            <p:cNvPr id="208910" name="Rectangle 14">
              <a:extLst>
                <a:ext uri="{FF2B5EF4-FFF2-40B4-BE49-F238E27FC236}">
                  <a16:creationId xmlns:a16="http://schemas.microsoft.com/office/drawing/2014/main" id="{BAB70178-7DA8-D408-1442-AF405901717A}"/>
                </a:ext>
              </a:extLst>
            </p:cNvPr>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208911" name="Rectangle 15">
              <a:extLst>
                <a:ext uri="{FF2B5EF4-FFF2-40B4-BE49-F238E27FC236}">
                  <a16:creationId xmlns:a16="http://schemas.microsoft.com/office/drawing/2014/main" id="{7DA90E05-150E-5B56-9523-022436273132}"/>
                </a:ext>
              </a:extLst>
            </p:cNvPr>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208912" name="Rectangle 16">
              <a:extLst>
                <a:ext uri="{FF2B5EF4-FFF2-40B4-BE49-F238E27FC236}">
                  <a16:creationId xmlns:a16="http://schemas.microsoft.com/office/drawing/2014/main" id="{A2B70D22-6B43-C0F4-21B1-FC3F020B1E28}"/>
                </a:ext>
              </a:extLst>
            </p:cNvPr>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208913" name="Rectangle 17">
              <a:extLst>
                <a:ext uri="{FF2B5EF4-FFF2-40B4-BE49-F238E27FC236}">
                  <a16:creationId xmlns:a16="http://schemas.microsoft.com/office/drawing/2014/main" id="{B1342AC2-9F11-1C24-124D-9AF04512228F}"/>
                </a:ext>
              </a:extLst>
            </p:cNvPr>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208914" name="Rectangle 18">
              <a:extLst>
                <a:ext uri="{FF2B5EF4-FFF2-40B4-BE49-F238E27FC236}">
                  <a16:creationId xmlns:a16="http://schemas.microsoft.com/office/drawing/2014/main" id="{C4E77821-65EE-0A88-7F35-7BAAC4E539C2}"/>
                </a:ext>
              </a:extLst>
            </p:cNvPr>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208915" name="Rectangle 19">
              <a:extLst>
                <a:ext uri="{FF2B5EF4-FFF2-40B4-BE49-F238E27FC236}">
                  <a16:creationId xmlns:a16="http://schemas.microsoft.com/office/drawing/2014/main" id="{25598DED-F284-4A3C-4801-28B4C642B78F}"/>
                </a:ext>
              </a:extLst>
            </p:cNvPr>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208916" name="Rectangle 20">
              <a:extLst>
                <a:ext uri="{FF2B5EF4-FFF2-40B4-BE49-F238E27FC236}">
                  <a16:creationId xmlns:a16="http://schemas.microsoft.com/office/drawing/2014/main" id="{420B6AED-E9BD-64DB-2946-62A82D600F53}"/>
                </a:ext>
              </a:extLst>
            </p:cNvPr>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208917" name="Rectangle 21">
              <a:extLst>
                <a:ext uri="{FF2B5EF4-FFF2-40B4-BE49-F238E27FC236}">
                  <a16:creationId xmlns:a16="http://schemas.microsoft.com/office/drawing/2014/main" id="{DBB6B189-B865-7061-5C09-F5D7D919F440}"/>
                </a:ext>
              </a:extLst>
            </p:cNvPr>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208918" name="Rectangle 22">
              <a:extLst>
                <a:ext uri="{FF2B5EF4-FFF2-40B4-BE49-F238E27FC236}">
                  <a16:creationId xmlns:a16="http://schemas.microsoft.com/office/drawing/2014/main" id="{52D501F8-264D-2475-A23E-5FA706CA800B}"/>
                </a:ext>
              </a:extLst>
            </p:cNvPr>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grpSp>
      <p:pic>
        <p:nvPicPr>
          <p:cNvPr id="208919" name="Picture 23">
            <a:extLst>
              <a:ext uri="{FF2B5EF4-FFF2-40B4-BE49-F238E27FC236}">
                <a16:creationId xmlns:a16="http://schemas.microsoft.com/office/drawing/2014/main" id="{A3AE7A13-2812-86EA-3E46-2BA7696A8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594225"/>
            <a:ext cx="1050925" cy="12557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08921" name="Line 25">
            <a:extLst>
              <a:ext uri="{FF2B5EF4-FFF2-40B4-BE49-F238E27FC236}">
                <a16:creationId xmlns:a16="http://schemas.microsoft.com/office/drawing/2014/main" id="{E6582B32-0EFF-E190-378F-4616451CEA2F}"/>
              </a:ext>
            </a:extLst>
          </p:cNvPr>
          <p:cNvSpPr>
            <a:spLocks noChangeShapeType="1"/>
          </p:cNvSpPr>
          <p:nvPr/>
        </p:nvSpPr>
        <p:spPr bwMode="auto">
          <a:xfrm flipV="1">
            <a:off x="2209800" y="2743200"/>
            <a:ext cx="838200" cy="9906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8922" name="Line 26">
            <a:extLst>
              <a:ext uri="{FF2B5EF4-FFF2-40B4-BE49-F238E27FC236}">
                <a16:creationId xmlns:a16="http://schemas.microsoft.com/office/drawing/2014/main" id="{2874A65F-D912-F6E7-7FDC-10D0B9D35453}"/>
              </a:ext>
            </a:extLst>
          </p:cNvPr>
          <p:cNvSpPr>
            <a:spLocks noChangeShapeType="1"/>
          </p:cNvSpPr>
          <p:nvPr/>
        </p:nvSpPr>
        <p:spPr bwMode="auto">
          <a:xfrm flipH="1">
            <a:off x="5740400" y="4440238"/>
            <a:ext cx="965200" cy="1046162"/>
          </a:xfrm>
          <a:prstGeom prst="line">
            <a:avLst/>
          </a:prstGeom>
          <a:noFill/>
          <a:ln w="57150">
            <a:solidFill>
              <a:srgbClr val="FF33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208926" name="Picture 30">
            <a:extLst>
              <a:ext uri="{FF2B5EF4-FFF2-40B4-BE49-F238E27FC236}">
                <a16:creationId xmlns:a16="http://schemas.microsoft.com/office/drawing/2014/main" id="{3F429951-F389-BCDC-6DEB-A7116A8BEB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26" t="15096" r="-526" b="52792"/>
          <a:stretch>
            <a:fillRect/>
          </a:stretch>
        </p:blipFill>
        <p:spPr bwMode="auto">
          <a:xfrm>
            <a:off x="2454275" y="1697038"/>
            <a:ext cx="3535363"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23" name="Rectangle 27">
            <a:extLst>
              <a:ext uri="{FF2B5EF4-FFF2-40B4-BE49-F238E27FC236}">
                <a16:creationId xmlns:a16="http://schemas.microsoft.com/office/drawing/2014/main" id="{F7CC1C7E-5F50-84EC-4069-83395F3B10A9}"/>
              </a:ext>
            </a:extLst>
          </p:cNvPr>
          <p:cNvSpPr>
            <a:spLocks noChangeArrowheads="1"/>
          </p:cNvSpPr>
          <p:nvPr/>
        </p:nvSpPr>
        <p:spPr bwMode="auto">
          <a:xfrm>
            <a:off x="3627438" y="2424113"/>
            <a:ext cx="2255837" cy="668337"/>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0000"/>
              </a:lnSpc>
              <a:spcBef>
                <a:spcPct val="50000"/>
              </a:spcBef>
              <a:buClr>
                <a:schemeClr val="tx1"/>
              </a:buClr>
              <a:buSzPct val="90000"/>
            </a:pPr>
            <a:r>
              <a:rPr lang="en-US" altLang="en-US" sz="1400" b="0">
                <a:solidFill>
                  <a:schemeClr val="tx1"/>
                </a:solidFill>
                <a:latin typeface="Arial" panose="020B0604020202020204" pitchFamily="34" charset="0"/>
              </a:rPr>
              <a:t>Hidden &lt;img&gt; tag contains attack against vulnerable site</a:t>
            </a:r>
          </a:p>
        </p:txBody>
      </p:sp>
      <p:sp>
        <p:nvSpPr>
          <p:cNvPr id="208924" name="Rectangle 28">
            <a:extLst>
              <a:ext uri="{FF2B5EF4-FFF2-40B4-BE49-F238E27FC236}">
                <a16:creationId xmlns:a16="http://schemas.microsoft.com/office/drawing/2014/main" id="{ED1E5CB7-60A2-10FF-6D95-B954D0E6DE34}"/>
              </a:ext>
            </a:extLst>
          </p:cNvPr>
          <p:cNvSpPr>
            <a:spLocks noChangeArrowheads="1"/>
          </p:cNvSpPr>
          <p:nvPr/>
        </p:nvSpPr>
        <p:spPr bwMode="gray">
          <a:xfrm>
            <a:off x="6553200" y="2133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Application with CSRF vulnerability</a:t>
            </a:r>
          </a:p>
        </p:txBody>
      </p:sp>
      <p:sp>
        <p:nvSpPr>
          <p:cNvPr id="208925" name="Freeform 29">
            <a:extLst>
              <a:ext uri="{FF2B5EF4-FFF2-40B4-BE49-F238E27FC236}">
                <a16:creationId xmlns:a16="http://schemas.microsoft.com/office/drawing/2014/main" id="{25BDDC98-EB19-3838-7E97-4FE84717CBD0}"/>
              </a:ext>
            </a:extLst>
          </p:cNvPr>
          <p:cNvSpPr>
            <a:spLocks/>
          </p:cNvSpPr>
          <p:nvPr/>
        </p:nvSpPr>
        <p:spPr bwMode="auto">
          <a:xfrm>
            <a:off x="5043488" y="2895600"/>
            <a:ext cx="671512" cy="2382838"/>
          </a:xfrm>
          <a:custGeom>
            <a:avLst/>
            <a:gdLst>
              <a:gd name="T0" fmla="*/ 218 w 333"/>
              <a:gd name="T1" fmla="*/ 0 h 1309"/>
              <a:gd name="T2" fmla="*/ 299 w 333"/>
              <a:gd name="T3" fmla="*/ 516 h 1309"/>
              <a:gd name="T4" fmla="*/ 16 w 333"/>
              <a:gd name="T5" fmla="*/ 920 h 1309"/>
              <a:gd name="T6" fmla="*/ 201 w 333"/>
              <a:gd name="T7" fmla="*/ 1309 h 1309"/>
            </a:gdLst>
            <a:ahLst/>
            <a:cxnLst>
              <a:cxn ang="0">
                <a:pos x="T0" y="T1"/>
              </a:cxn>
              <a:cxn ang="0">
                <a:pos x="T2" y="T3"/>
              </a:cxn>
              <a:cxn ang="0">
                <a:pos x="T4" y="T5"/>
              </a:cxn>
              <a:cxn ang="0">
                <a:pos x="T6" y="T7"/>
              </a:cxn>
            </a:cxnLst>
            <a:rect l="0" t="0" r="r" b="b"/>
            <a:pathLst>
              <a:path w="333" h="1309">
                <a:moveTo>
                  <a:pt x="218" y="0"/>
                </a:moveTo>
                <a:cubicBezTo>
                  <a:pt x="231" y="86"/>
                  <a:pt x="333" y="363"/>
                  <a:pt x="299" y="516"/>
                </a:cubicBezTo>
                <a:cubicBezTo>
                  <a:pt x="265" y="669"/>
                  <a:pt x="32" y="788"/>
                  <a:pt x="16" y="920"/>
                </a:cubicBezTo>
                <a:cubicBezTo>
                  <a:pt x="0" y="1052"/>
                  <a:pt x="163" y="1228"/>
                  <a:pt x="201" y="1309"/>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73EF538-4556-FE96-67B3-D1B2E7AAFBF3}"/>
              </a:ext>
            </a:extLst>
          </p:cNvPr>
          <p:cNvSpPr>
            <a:spLocks noGrp="1"/>
          </p:cNvSpPr>
          <p:nvPr>
            <p:ph type="sldNum" sz="quarter" idx="10"/>
          </p:nvPr>
        </p:nvSpPr>
        <p:spPr/>
        <p:txBody>
          <a:bodyPr/>
          <a:lstStyle/>
          <a:p>
            <a:fld id="{9FC44E75-1E32-42C8-9A1F-8DA0B0846E2D}" type="slidenum">
              <a:rPr lang="en-US" altLang="en-US"/>
              <a:pPr/>
              <a:t>24</a:t>
            </a:fld>
            <a:endParaRPr lang="en-US" altLang="en-US"/>
          </a:p>
        </p:txBody>
      </p:sp>
      <p:sp>
        <p:nvSpPr>
          <p:cNvPr id="186370" name="Rectangle 2">
            <a:extLst>
              <a:ext uri="{FF2B5EF4-FFF2-40B4-BE49-F238E27FC236}">
                <a16:creationId xmlns:a16="http://schemas.microsoft.com/office/drawing/2014/main" id="{2B194328-43E8-36E0-4C37-9D59B92F76FA}"/>
              </a:ext>
            </a:extLst>
          </p:cNvPr>
          <p:cNvSpPr>
            <a:spLocks noGrp="1" noChangeArrowheads="1"/>
          </p:cNvSpPr>
          <p:nvPr>
            <p:ph type="title"/>
          </p:nvPr>
        </p:nvSpPr>
        <p:spPr/>
        <p:txBody>
          <a:bodyPr/>
          <a:lstStyle/>
          <a:p>
            <a:r>
              <a:rPr lang="en-US" altLang="en-US" sz="2400"/>
              <a:t>A6. Information Leakage and Improper Error Handling</a:t>
            </a:r>
          </a:p>
        </p:txBody>
      </p:sp>
      <p:sp>
        <p:nvSpPr>
          <p:cNvPr id="186371" name="Rectangle 3">
            <a:extLst>
              <a:ext uri="{FF2B5EF4-FFF2-40B4-BE49-F238E27FC236}">
                <a16:creationId xmlns:a16="http://schemas.microsoft.com/office/drawing/2014/main" id="{D72709D4-C43E-1B8D-C413-C8430462726D}"/>
              </a:ext>
            </a:extLst>
          </p:cNvPr>
          <p:cNvSpPr>
            <a:spLocks noGrp="1" noChangeArrowheads="1"/>
          </p:cNvSpPr>
          <p:nvPr>
            <p:ph type="body" idx="1"/>
          </p:nvPr>
        </p:nvSpPr>
        <p:spPr>
          <a:xfrm>
            <a:off x="457200" y="1341438"/>
            <a:ext cx="8229600" cy="4830762"/>
          </a:xfrm>
        </p:spPr>
        <p:txBody>
          <a:bodyPr/>
          <a:lstStyle/>
          <a:p>
            <a:r>
              <a:rPr lang="en-US" altLang="en-US" sz="2400"/>
              <a:t>Web applications leak information and encounter error conditions</a:t>
            </a:r>
          </a:p>
          <a:p>
            <a:pPr lvl="1"/>
            <a:r>
              <a:rPr lang="en-US" altLang="en-US" sz="2000"/>
              <a:t>Frequently this invokes untested code paths</a:t>
            </a:r>
          </a:p>
          <a:p>
            <a:pPr lvl="1"/>
            <a:r>
              <a:rPr lang="en-US" altLang="en-US" sz="2000"/>
              <a:t>Attackers learn about your application through error messages</a:t>
            </a:r>
          </a:p>
          <a:p>
            <a:pPr lvl="2"/>
            <a:endParaRPr lang="en-US" altLang="en-US" sz="1800"/>
          </a:p>
          <a:p>
            <a:r>
              <a:rPr lang="en-US" altLang="en-US" sz="2400"/>
              <a:t>Identify attacks and handle appropriately</a:t>
            </a:r>
          </a:p>
          <a:p>
            <a:pPr lvl="1"/>
            <a:r>
              <a:rPr lang="en-US" altLang="en-US" sz="2000"/>
              <a:t>Never show a user a stack trace</a:t>
            </a:r>
          </a:p>
          <a:p>
            <a:pPr lvl="1"/>
            <a:r>
              <a:rPr lang="en-US" altLang="en-US" sz="2000"/>
              <a:t>If someone is attacking you, don’t keep trying to help</a:t>
            </a:r>
          </a:p>
          <a:p>
            <a:pPr lvl="1"/>
            <a:r>
              <a:rPr lang="en-US" altLang="en-US" sz="2000"/>
              <a:t>But how do you know which errors are attacks?</a:t>
            </a:r>
          </a:p>
          <a:p>
            <a:pPr lvl="2"/>
            <a:endParaRPr lang="en-US" altLang="en-US" sz="1800"/>
          </a:p>
          <a:p>
            <a:r>
              <a:rPr lang="en-US" altLang="en-US" sz="2400"/>
              <a:t>Most web applications are quite fragile</a:t>
            </a:r>
          </a:p>
          <a:p>
            <a:pPr lvl="1"/>
            <a:r>
              <a:rPr lang="en-US" altLang="en-US" sz="2000"/>
              <a:t>Especially when you use a tool like WebScarab</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4FA5A88-CF55-593C-F544-37A888D40B26}"/>
              </a:ext>
            </a:extLst>
          </p:cNvPr>
          <p:cNvSpPr>
            <a:spLocks noGrp="1"/>
          </p:cNvSpPr>
          <p:nvPr>
            <p:ph type="sldNum" sz="quarter" idx="10"/>
          </p:nvPr>
        </p:nvSpPr>
        <p:spPr/>
        <p:txBody>
          <a:bodyPr/>
          <a:lstStyle/>
          <a:p>
            <a:fld id="{8F031AC9-1C7C-4819-BE65-43016E96B9FD}" type="slidenum">
              <a:rPr lang="en-US" altLang="en-US"/>
              <a:pPr/>
              <a:t>25</a:t>
            </a:fld>
            <a:endParaRPr lang="en-US" altLang="en-US"/>
          </a:p>
        </p:txBody>
      </p:sp>
      <p:sp>
        <p:nvSpPr>
          <p:cNvPr id="188418" name="Rectangle 2">
            <a:extLst>
              <a:ext uri="{FF2B5EF4-FFF2-40B4-BE49-F238E27FC236}">
                <a16:creationId xmlns:a16="http://schemas.microsoft.com/office/drawing/2014/main" id="{C6DAC813-CBF1-733B-A393-C6B707457169}"/>
              </a:ext>
            </a:extLst>
          </p:cNvPr>
          <p:cNvSpPr>
            <a:spLocks noGrp="1" noChangeArrowheads="1"/>
          </p:cNvSpPr>
          <p:nvPr>
            <p:ph type="title"/>
          </p:nvPr>
        </p:nvSpPr>
        <p:spPr/>
        <p:txBody>
          <a:bodyPr/>
          <a:lstStyle/>
          <a:p>
            <a:r>
              <a:rPr lang="en-US" altLang="en-US"/>
              <a:t>Improper Error Handling Illustrated</a:t>
            </a:r>
          </a:p>
        </p:txBody>
      </p:sp>
      <p:sp>
        <p:nvSpPr>
          <p:cNvPr id="188419" name="Rectangle 3">
            <a:extLst>
              <a:ext uri="{FF2B5EF4-FFF2-40B4-BE49-F238E27FC236}">
                <a16:creationId xmlns:a16="http://schemas.microsoft.com/office/drawing/2014/main" id="{203DB8F6-FF27-4D9F-3A1D-96F5B3B4627C}"/>
              </a:ext>
            </a:extLst>
          </p:cNvPr>
          <p:cNvSpPr>
            <a:spLocks noGrp="1" noChangeArrowheads="1"/>
          </p:cNvSpPr>
          <p:nvPr>
            <p:ph type="body" idx="1"/>
          </p:nvPr>
        </p:nvSpPr>
        <p:spPr>
          <a:xfrm>
            <a:off x="228600" y="1219200"/>
            <a:ext cx="3767138" cy="4957763"/>
          </a:xfrm>
        </p:spPr>
        <p:txBody>
          <a:bodyPr/>
          <a:lstStyle/>
          <a:p>
            <a:pPr>
              <a:lnSpc>
                <a:spcPct val="90000"/>
              </a:lnSpc>
            </a:pPr>
            <a:r>
              <a:rPr lang="en-US" altLang="en-US" sz="2000"/>
              <a:t>Many security mechanisms fail open</a:t>
            </a:r>
          </a:p>
          <a:p>
            <a:pPr lvl="1">
              <a:lnSpc>
                <a:spcPct val="90000"/>
              </a:lnSpc>
            </a:pPr>
            <a:r>
              <a:rPr lang="en-US" altLang="en-US" sz="1800"/>
              <a:t>isAuthenticated()</a:t>
            </a:r>
          </a:p>
          <a:p>
            <a:pPr lvl="1">
              <a:lnSpc>
                <a:spcPct val="90000"/>
              </a:lnSpc>
            </a:pPr>
            <a:r>
              <a:rPr lang="en-US" altLang="en-US" sz="1800"/>
              <a:t>isAuthorized()</a:t>
            </a:r>
          </a:p>
          <a:p>
            <a:pPr lvl="1">
              <a:lnSpc>
                <a:spcPct val="90000"/>
              </a:lnSpc>
            </a:pPr>
            <a:r>
              <a:rPr lang="en-US" altLang="en-US" sz="1800"/>
              <a:t>isValid()</a:t>
            </a:r>
          </a:p>
          <a:p>
            <a:pPr lvl="1">
              <a:lnSpc>
                <a:spcPct val="90000"/>
              </a:lnSpc>
            </a:pPr>
            <a:endParaRPr lang="en-US" altLang="en-US" sz="1800"/>
          </a:p>
          <a:p>
            <a:pPr>
              <a:lnSpc>
                <a:spcPct val="90000"/>
              </a:lnSpc>
            </a:pPr>
            <a:r>
              <a:rPr lang="en-US" altLang="en-US" sz="2000"/>
              <a:t>Bad logic</a:t>
            </a:r>
          </a:p>
          <a:p>
            <a:pPr lvl="1">
              <a:lnSpc>
                <a:spcPct val="90000"/>
              </a:lnSpc>
              <a:buFont typeface="Webdings" panose="05030102010509060703" pitchFamily="18" charset="2"/>
              <a:buNone/>
            </a:pPr>
            <a:r>
              <a:rPr lang="en-US" altLang="en-US" sz="1800">
                <a:latin typeface="Courier New" panose="02070309020205020404" pitchFamily="49" charset="0"/>
              </a:rPr>
              <a:t>if (!security_test())</a:t>
            </a:r>
          </a:p>
          <a:p>
            <a:pPr lvl="1">
              <a:lnSpc>
                <a:spcPct val="90000"/>
              </a:lnSpc>
              <a:buFont typeface="Webdings" panose="05030102010509060703" pitchFamily="18" charset="2"/>
              <a:buNone/>
            </a:pPr>
            <a:r>
              <a:rPr lang="en-US" altLang="en-US" sz="1800">
                <a:latin typeface="Courier New" panose="02070309020205020404" pitchFamily="49" charset="0"/>
              </a:rPr>
              <a:t>   then return false</a:t>
            </a:r>
          </a:p>
          <a:p>
            <a:pPr lvl="1">
              <a:lnSpc>
                <a:spcPct val="90000"/>
              </a:lnSpc>
              <a:buFont typeface="Webdings" panose="05030102010509060703" pitchFamily="18" charset="2"/>
              <a:buNone/>
            </a:pPr>
            <a:r>
              <a:rPr lang="en-US" altLang="en-US" sz="1800">
                <a:latin typeface="Courier New" panose="02070309020205020404" pitchFamily="49" charset="0"/>
              </a:rPr>
              <a:t>return true</a:t>
            </a:r>
          </a:p>
          <a:p>
            <a:pPr lvl="1">
              <a:lnSpc>
                <a:spcPct val="90000"/>
              </a:lnSpc>
            </a:pPr>
            <a:endParaRPr lang="en-US" altLang="en-US" sz="1800">
              <a:latin typeface="Courier New" panose="02070309020205020404" pitchFamily="49" charset="0"/>
            </a:endParaRPr>
          </a:p>
          <a:p>
            <a:pPr>
              <a:lnSpc>
                <a:spcPct val="90000"/>
              </a:lnSpc>
            </a:pPr>
            <a:r>
              <a:rPr lang="en-US" altLang="en-US" sz="2000"/>
              <a:t>Good logic</a:t>
            </a:r>
          </a:p>
          <a:p>
            <a:pPr lvl="1">
              <a:lnSpc>
                <a:spcPct val="90000"/>
              </a:lnSpc>
              <a:buFont typeface="Webdings" panose="05030102010509060703" pitchFamily="18" charset="2"/>
              <a:buNone/>
            </a:pPr>
            <a:r>
              <a:rPr lang="en-US" altLang="en-US" sz="1800">
                <a:latin typeface="Courier New" panose="02070309020205020404" pitchFamily="49" charset="0"/>
              </a:rPr>
              <a:t>if (security_test())</a:t>
            </a:r>
          </a:p>
          <a:p>
            <a:pPr lvl="1">
              <a:lnSpc>
                <a:spcPct val="90000"/>
              </a:lnSpc>
              <a:buFont typeface="Webdings" panose="05030102010509060703" pitchFamily="18" charset="2"/>
              <a:buNone/>
            </a:pPr>
            <a:r>
              <a:rPr lang="en-US" altLang="en-US" sz="1800">
                <a:latin typeface="Courier New" panose="02070309020205020404" pitchFamily="49" charset="0"/>
              </a:rPr>
              <a:t>   then return true</a:t>
            </a:r>
          </a:p>
          <a:p>
            <a:pPr lvl="1">
              <a:lnSpc>
                <a:spcPct val="90000"/>
              </a:lnSpc>
              <a:buFont typeface="Webdings" panose="05030102010509060703" pitchFamily="18" charset="2"/>
              <a:buNone/>
            </a:pPr>
            <a:r>
              <a:rPr lang="en-US" altLang="en-US" sz="1800">
                <a:latin typeface="Courier New" panose="02070309020205020404" pitchFamily="49" charset="0"/>
              </a:rPr>
              <a:t>return false</a:t>
            </a:r>
          </a:p>
        </p:txBody>
      </p:sp>
      <p:sp>
        <p:nvSpPr>
          <p:cNvPr id="188421" name="Rectangle 5">
            <a:extLst>
              <a:ext uri="{FF2B5EF4-FFF2-40B4-BE49-F238E27FC236}">
                <a16:creationId xmlns:a16="http://schemas.microsoft.com/office/drawing/2014/main" id="{1C401D12-ADD6-98AF-0CE3-44A40D8AD2F0}"/>
              </a:ext>
            </a:extLst>
          </p:cNvPr>
          <p:cNvSpPr>
            <a:spLocks noChangeAspect="1" noChangeArrowheads="1"/>
          </p:cNvSpPr>
          <p:nvPr/>
        </p:nvSpPr>
        <p:spPr bwMode="auto">
          <a:xfrm>
            <a:off x="3657600" y="1628775"/>
            <a:ext cx="4875213" cy="116840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en-US" sz="1400" b="0">
                <a:solidFill>
                  <a:schemeClr val="accent2"/>
                </a:solidFill>
                <a:latin typeface="Arial" panose="020B0604020202020204" pitchFamily="34" charset="0"/>
              </a:rPr>
              <a:t>java.io.FileNotFoundException: fred.txt </a:t>
            </a:r>
            <a:br>
              <a:rPr lang="en-US" altLang="en-US" sz="1400" b="0">
                <a:solidFill>
                  <a:schemeClr val="accent2"/>
                </a:solidFill>
                <a:latin typeface="Arial" panose="020B0604020202020204" pitchFamily="34" charset="0"/>
              </a:rPr>
            </a:br>
            <a:r>
              <a:rPr lang="en-US" altLang="en-US" sz="1400" b="0">
                <a:solidFill>
                  <a:schemeClr val="accent2"/>
                </a:solidFill>
                <a:latin typeface="Arial" panose="020B0604020202020204" pitchFamily="34" charset="0"/>
              </a:rPr>
              <a:t>        at java.io.FileInputStream.&lt;init&gt;(FileInputStream.java) </a:t>
            </a:r>
            <a:br>
              <a:rPr lang="en-US" altLang="en-US" sz="1400" b="0">
                <a:solidFill>
                  <a:schemeClr val="accent2"/>
                </a:solidFill>
                <a:latin typeface="Arial" panose="020B0604020202020204" pitchFamily="34" charset="0"/>
              </a:rPr>
            </a:br>
            <a:r>
              <a:rPr lang="en-US" altLang="en-US" sz="1400" b="0">
                <a:solidFill>
                  <a:schemeClr val="accent2"/>
                </a:solidFill>
                <a:latin typeface="Arial" panose="020B0604020202020204" pitchFamily="34" charset="0"/>
              </a:rPr>
              <a:t>        at java.io.FileInputStream.&lt;init&gt;(FileInputStream.java) </a:t>
            </a:r>
            <a:br>
              <a:rPr lang="en-US" altLang="en-US" sz="1400" b="0">
                <a:solidFill>
                  <a:schemeClr val="accent2"/>
                </a:solidFill>
                <a:latin typeface="Arial" panose="020B0604020202020204" pitchFamily="34" charset="0"/>
              </a:rPr>
            </a:br>
            <a:r>
              <a:rPr lang="en-US" altLang="en-US" sz="1400" b="0">
                <a:solidFill>
                  <a:schemeClr val="accent2"/>
                </a:solidFill>
                <a:latin typeface="Arial" panose="020B0604020202020204" pitchFamily="34" charset="0"/>
              </a:rPr>
              <a:t>        at ExTest.readMyFile(ExTest.java:19) </a:t>
            </a:r>
            <a:br>
              <a:rPr lang="en-US" altLang="en-US" sz="1400" b="0">
                <a:solidFill>
                  <a:schemeClr val="accent2"/>
                </a:solidFill>
                <a:latin typeface="Arial" panose="020B0604020202020204" pitchFamily="34" charset="0"/>
              </a:rPr>
            </a:br>
            <a:r>
              <a:rPr lang="en-US" altLang="en-US" sz="1400" b="0">
                <a:solidFill>
                  <a:schemeClr val="accent2"/>
                </a:solidFill>
                <a:latin typeface="Arial" panose="020B0604020202020204" pitchFamily="34" charset="0"/>
              </a:rPr>
              <a:t>        at ExTest.main(ExTest.java:7)</a:t>
            </a:r>
            <a:r>
              <a:rPr lang="en-US" altLang="en-US" sz="1400">
                <a:solidFill>
                  <a:schemeClr val="accent2"/>
                </a:solidFill>
                <a:latin typeface="Arial" panose="020B0604020202020204" pitchFamily="34" charset="0"/>
              </a:rPr>
              <a:t> </a:t>
            </a:r>
          </a:p>
        </p:txBody>
      </p:sp>
      <p:sp>
        <p:nvSpPr>
          <p:cNvPr id="188422" name="Rectangle 6">
            <a:extLst>
              <a:ext uri="{FF2B5EF4-FFF2-40B4-BE49-F238E27FC236}">
                <a16:creationId xmlns:a16="http://schemas.microsoft.com/office/drawing/2014/main" id="{05F41DF0-CC64-C533-5688-EF577F2ED9A9}"/>
              </a:ext>
            </a:extLst>
          </p:cNvPr>
          <p:cNvSpPr>
            <a:spLocks noChangeArrowheads="1"/>
          </p:cNvSpPr>
          <p:nvPr/>
        </p:nvSpPr>
        <p:spPr bwMode="auto">
          <a:xfrm>
            <a:off x="3708400" y="4365625"/>
            <a:ext cx="4800600" cy="53022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en-US" sz="1400" b="0">
                <a:solidFill>
                  <a:schemeClr val="accent2"/>
                </a:solidFill>
                <a:latin typeface="Arial" panose="020B0604020202020204" pitchFamily="34" charset="0"/>
              </a:rPr>
              <a:t>[Microsoft][ODBC Microsoft Access Driver] Syntax error in string in query expression 'last_name = '</a:t>
            </a:r>
            <a:r>
              <a:rPr lang="en-US" altLang="en-US" sz="1400" b="0" u="sng">
                <a:solidFill>
                  <a:schemeClr val="tx1"/>
                </a:solidFill>
                <a:latin typeface="Arial" panose="020B0604020202020204" pitchFamily="34" charset="0"/>
              </a:rPr>
              <a:t>bob' or foo</a:t>
            </a:r>
            <a:r>
              <a:rPr lang="en-US" altLang="en-US" sz="1400" b="0">
                <a:solidFill>
                  <a:schemeClr val="accent2"/>
                </a:solidFill>
                <a:latin typeface="Arial" panose="020B0604020202020204" pitchFamily="34" charset="0"/>
              </a:rPr>
              <a:t>''.</a:t>
            </a:r>
            <a:r>
              <a:rPr lang="en-US" altLang="en-US" sz="1400">
                <a:solidFill>
                  <a:schemeClr val="accent2"/>
                </a:solidFill>
                <a:latin typeface="Arial" panose="020B0604020202020204" pitchFamily="34"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0928CA3-9A1E-CEFB-8646-CCFE721C2C95}"/>
              </a:ext>
            </a:extLst>
          </p:cNvPr>
          <p:cNvSpPr>
            <a:spLocks noGrp="1"/>
          </p:cNvSpPr>
          <p:nvPr>
            <p:ph type="sldNum" sz="quarter" idx="10"/>
          </p:nvPr>
        </p:nvSpPr>
        <p:spPr/>
        <p:txBody>
          <a:bodyPr/>
          <a:lstStyle/>
          <a:p>
            <a:fld id="{FAA4A83B-E2EF-4EAD-9602-A560926A14B4}" type="slidenum">
              <a:rPr lang="en-US" altLang="en-US"/>
              <a:pPr/>
              <a:t>26</a:t>
            </a:fld>
            <a:endParaRPr lang="en-US" altLang="en-US"/>
          </a:p>
        </p:txBody>
      </p:sp>
      <p:sp>
        <p:nvSpPr>
          <p:cNvPr id="190466" name="Rectangle 2">
            <a:extLst>
              <a:ext uri="{FF2B5EF4-FFF2-40B4-BE49-F238E27FC236}">
                <a16:creationId xmlns:a16="http://schemas.microsoft.com/office/drawing/2014/main" id="{57AA6E85-AF86-6D66-B6D9-E766D5B4612B}"/>
              </a:ext>
            </a:extLst>
          </p:cNvPr>
          <p:cNvSpPr>
            <a:spLocks noGrp="1" noChangeArrowheads="1"/>
          </p:cNvSpPr>
          <p:nvPr>
            <p:ph type="title"/>
          </p:nvPr>
        </p:nvSpPr>
        <p:spPr/>
        <p:txBody>
          <a:bodyPr/>
          <a:lstStyle/>
          <a:p>
            <a:r>
              <a:rPr lang="en-US" altLang="en-US" sz="2400"/>
              <a:t>A7. Broken Authentication and Session Mgmt</a:t>
            </a:r>
          </a:p>
        </p:txBody>
      </p:sp>
      <p:sp>
        <p:nvSpPr>
          <p:cNvPr id="190467" name="Rectangle 3">
            <a:extLst>
              <a:ext uri="{FF2B5EF4-FFF2-40B4-BE49-F238E27FC236}">
                <a16:creationId xmlns:a16="http://schemas.microsoft.com/office/drawing/2014/main" id="{60B3414A-557E-8604-736D-63E5B57FC948}"/>
              </a:ext>
            </a:extLst>
          </p:cNvPr>
          <p:cNvSpPr>
            <a:spLocks noGrp="1" noChangeArrowheads="1"/>
          </p:cNvSpPr>
          <p:nvPr>
            <p:ph type="body" idx="1"/>
          </p:nvPr>
        </p:nvSpPr>
        <p:spPr/>
        <p:txBody>
          <a:bodyPr/>
          <a:lstStyle/>
          <a:p>
            <a:pPr>
              <a:lnSpc>
                <a:spcPct val="90000"/>
              </a:lnSpc>
            </a:pPr>
            <a:r>
              <a:rPr lang="en-US" altLang="en-US" sz="2400"/>
              <a:t>HTTP is “stateless” protocol</a:t>
            </a:r>
          </a:p>
          <a:p>
            <a:pPr lvl="1">
              <a:lnSpc>
                <a:spcPct val="90000"/>
              </a:lnSpc>
            </a:pPr>
            <a:r>
              <a:rPr lang="en-US" altLang="en-US" sz="2000"/>
              <a:t>Means credentials have to go with every request</a:t>
            </a:r>
          </a:p>
          <a:p>
            <a:pPr lvl="1">
              <a:lnSpc>
                <a:spcPct val="90000"/>
              </a:lnSpc>
            </a:pPr>
            <a:r>
              <a:rPr lang="en-US" altLang="en-US" sz="2000"/>
              <a:t>Should use SSL for everything requiring authentication</a:t>
            </a:r>
          </a:p>
          <a:p>
            <a:pPr lvl="2">
              <a:lnSpc>
                <a:spcPct val="90000"/>
              </a:lnSpc>
            </a:pPr>
            <a:endParaRPr lang="en-US" altLang="en-US" sz="1800"/>
          </a:p>
          <a:p>
            <a:pPr>
              <a:lnSpc>
                <a:spcPct val="90000"/>
              </a:lnSpc>
            </a:pPr>
            <a:r>
              <a:rPr lang="en-US" altLang="en-US" sz="2400"/>
              <a:t>Session management</a:t>
            </a:r>
          </a:p>
          <a:p>
            <a:pPr lvl="1">
              <a:lnSpc>
                <a:spcPct val="90000"/>
              </a:lnSpc>
            </a:pPr>
            <a:r>
              <a:rPr lang="en-US" altLang="en-US" sz="2000"/>
              <a:t>SESSIONID used to track state since HTTP doesn’t</a:t>
            </a:r>
          </a:p>
          <a:p>
            <a:pPr lvl="1">
              <a:lnSpc>
                <a:spcPct val="90000"/>
              </a:lnSpc>
            </a:pPr>
            <a:r>
              <a:rPr lang="en-US" altLang="en-US" sz="2000"/>
              <a:t>SESSIONID is just as good as credentials to an attacker</a:t>
            </a:r>
          </a:p>
          <a:p>
            <a:pPr lvl="1">
              <a:lnSpc>
                <a:spcPct val="90000"/>
              </a:lnSpc>
            </a:pPr>
            <a:r>
              <a:rPr lang="en-US" altLang="en-US" sz="2000"/>
              <a:t>Never expose SESSIONID on network, in browser, in logs, …</a:t>
            </a:r>
          </a:p>
          <a:p>
            <a:pPr lvl="2">
              <a:lnSpc>
                <a:spcPct val="90000"/>
              </a:lnSpc>
            </a:pPr>
            <a:endParaRPr lang="en-US" altLang="en-US" sz="1800"/>
          </a:p>
          <a:p>
            <a:pPr>
              <a:lnSpc>
                <a:spcPct val="90000"/>
              </a:lnSpc>
            </a:pPr>
            <a:r>
              <a:rPr lang="en-US" altLang="en-US" sz="2400"/>
              <a:t>Beware the side-doors</a:t>
            </a:r>
          </a:p>
          <a:p>
            <a:pPr lvl="1">
              <a:lnSpc>
                <a:spcPct val="90000"/>
              </a:lnSpc>
            </a:pPr>
            <a:r>
              <a:rPr lang="en-US" altLang="en-US" sz="2000"/>
              <a:t>Change my password, remember my password, forgot my password, secret question, logout, email address, etc…</a:t>
            </a:r>
          </a:p>
          <a:p>
            <a:pPr>
              <a:lnSpc>
                <a:spcPct val="90000"/>
              </a:lnSpc>
            </a:pPr>
            <a:endParaRPr lang="en-US"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6B05E9C-E92F-1CD0-DC1B-7CC18CD8C7EA}"/>
              </a:ext>
            </a:extLst>
          </p:cNvPr>
          <p:cNvSpPr>
            <a:spLocks noGrp="1"/>
          </p:cNvSpPr>
          <p:nvPr>
            <p:ph type="sldNum" sz="quarter" idx="10"/>
          </p:nvPr>
        </p:nvSpPr>
        <p:spPr/>
        <p:txBody>
          <a:bodyPr/>
          <a:lstStyle/>
          <a:p>
            <a:fld id="{90E7E26E-5B42-4DCC-8249-C43686D99015}" type="slidenum">
              <a:rPr lang="en-US" altLang="en-US"/>
              <a:pPr/>
              <a:t>27</a:t>
            </a:fld>
            <a:endParaRPr lang="en-US" altLang="en-US"/>
          </a:p>
        </p:txBody>
      </p:sp>
      <p:pic>
        <p:nvPicPr>
          <p:cNvPr id="192552" name="Picture 40">
            <a:extLst>
              <a:ext uri="{FF2B5EF4-FFF2-40B4-BE49-F238E27FC236}">
                <a16:creationId xmlns:a16="http://schemas.microsoft.com/office/drawing/2014/main" id="{A07B71A9-60B6-64D3-52DE-3BADBB808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416050"/>
            <a:ext cx="201612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4" name="Rectangle 2">
            <a:extLst>
              <a:ext uri="{FF2B5EF4-FFF2-40B4-BE49-F238E27FC236}">
                <a16:creationId xmlns:a16="http://schemas.microsoft.com/office/drawing/2014/main" id="{B9481B9A-B6A6-ED79-35BD-D76B65D2E3BB}"/>
              </a:ext>
            </a:extLst>
          </p:cNvPr>
          <p:cNvSpPr>
            <a:spLocks noGrp="1" noChangeArrowheads="1"/>
          </p:cNvSpPr>
          <p:nvPr>
            <p:ph type="title"/>
          </p:nvPr>
        </p:nvSpPr>
        <p:spPr/>
        <p:txBody>
          <a:bodyPr/>
          <a:lstStyle/>
          <a:p>
            <a:r>
              <a:rPr lang="en-US" altLang="en-US"/>
              <a:t>Broken Authentication Illustrated</a:t>
            </a:r>
          </a:p>
        </p:txBody>
      </p:sp>
      <p:sp>
        <p:nvSpPr>
          <p:cNvPr id="192525" name="Freeform 13">
            <a:extLst>
              <a:ext uri="{FF2B5EF4-FFF2-40B4-BE49-F238E27FC236}">
                <a16:creationId xmlns:a16="http://schemas.microsoft.com/office/drawing/2014/main" id="{4E83CF21-A11C-2751-AB01-D44A46B549AB}"/>
              </a:ext>
            </a:extLst>
          </p:cNvPr>
          <p:cNvSpPr>
            <a:spLocks/>
          </p:cNvSpPr>
          <p:nvPr/>
        </p:nvSpPr>
        <p:spPr bwMode="auto">
          <a:xfrm>
            <a:off x="3505200" y="1306513"/>
            <a:ext cx="3508375" cy="207962"/>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192526" name="Picture 14">
            <a:extLst>
              <a:ext uri="{FF2B5EF4-FFF2-40B4-BE49-F238E27FC236}">
                <a16:creationId xmlns:a16="http://schemas.microsoft.com/office/drawing/2014/main" id="{2A647616-AB32-9A74-8AB9-33335317F9C5}"/>
              </a:ext>
            </a:extLst>
          </p:cNvPr>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a:stretch>
            <a:fillRect/>
          </a:stretch>
        </p:blipFill>
        <p:spPr bwMode="auto">
          <a:xfrm>
            <a:off x="7848600" y="4800600"/>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192527" name="Group 15">
            <a:extLst>
              <a:ext uri="{FF2B5EF4-FFF2-40B4-BE49-F238E27FC236}">
                <a16:creationId xmlns:a16="http://schemas.microsoft.com/office/drawing/2014/main" id="{59645A23-0CA2-07A1-D923-D616EA16D33B}"/>
              </a:ext>
            </a:extLst>
          </p:cNvPr>
          <p:cNvGrpSpPr>
            <a:grpSpLocks/>
          </p:cNvGrpSpPr>
          <p:nvPr/>
        </p:nvGrpSpPr>
        <p:grpSpPr bwMode="auto">
          <a:xfrm>
            <a:off x="7086600" y="990600"/>
            <a:ext cx="1455738" cy="1412875"/>
            <a:chOff x="4336" y="1870"/>
            <a:chExt cx="917" cy="890"/>
          </a:xfrm>
        </p:grpSpPr>
        <p:sp>
          <p:nvSpPr>
            <p:cNvPr id="192528" name="Rectangle 16">
              <a:extLst>
                <a:ext uri="{FF2B5EF4-FFF2-40B4-BE49-F238E27FC236}">
                  <a16:creationId xmlns:a16="http://schemas.microsoft.com/office/drawing/2014/main" id="{EBDB0A5D-F422-BDFE-EA03-F6D33EB4FA85}"/>
                </a:ext>
              </a:extLst>
            </p:cNvPr>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192529" name="Rectangle 17">
              <a:extLst>
                <a:ext uri="{FF2B5EF4-FFF2-40B4-BE49-F238E27FC236}">
                  <a16:creationId xmlns:a16="http://schemas.microsoft.com/office/drawing/2014/main" id="{25AE2BDC-41F7-51DA-BCD6-38273E21B81D}"/>
                </a:ext>
              </a:extLst>
            </p:cNvPr>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192530" name="Rectangle 18">
              <a:extLst>
                <a:ext uri="{FF2B5EF4-FFF2-40B4-BE49-F238E27FC236}">
                  <a16:creationId xmlns:a16="http://schemas.microsoft.com/office/drawing/2014/main" id="{7ADED704-5655-AEEA-D2DD-ABED9B4F8EF0}"/>
                </a:ext>
              </a:extLst>
            </p:cNvPr>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192531" name="Rectangle 19">
              <a:extLst>
                <a:ext uri="{FF2B5EF4-FFF2-40B4-BE49-F238E27FC236}">
                  <a16:creationId xmlns:a16="http://schemas.microsoft.com/office/drawing/2014/main" id="{CEC4C343-7FD0-C60E-526C-A7E8285C71FE}"/>
                </a:ext>
              </a:extLst>
            </p:cNvPr>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192532" name="Rectangle 20">
              <a:extLst>
                <a:ext uri="{FF2B5EF4-FFF2-40B4-BE49-F238E27FC236}">
                  <a16:creationId xmlns:a16="http://schemas.microsoft.com/office/drawing/2014/main" id="{037A564A-C032-DB11-0072-6F47BB70844A}"/>
                </a:ext>
              </a:extLst>
            </p:cNvPr>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192533" name="Rectangle 21">
              <a:extLst>
                <a:ext uri="{FF2B5EF4-FFF2-40B4-BE49-F238E27FC236}">
                  <a16:creationId xmlns:a16="http://schemas.microsoft.com/office/drawing/2014/main" id="{F16FB8A1-249C-4EC2-DB37-0FE68386A0A8}"/>
                </a:ext>
              </a:extLst>
            </p:cNvPr>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192534" name="Rectangle 22">
              <a:extLst>
                <a:ext uri="{FF2B5EF4-FFF2-40B4-BE49-F238E27FC236}">
                  <a16:creationId xmlns:a16="http://schemas.microsoft.com/office/drawing/2014/main" id="{79EE6A0D-CAEE-66F3-195B-4B0EA63DA505}"/>
                </a:ext>
              </a:extLst>
            </p:cNvPr>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192535" name="Rectangle 23">
              <a:extLst>
                <a:ext uri="{FF2B5EF4-FFF2-40B4-BE49-F238E27FC236}">
                  <a16:creationId xmlns:a16="http://schemas.microsoft.com/office/drawing/2014/main" id="{15DB5466-F88E-BF59-0E1A-97BB8C8B1BE1}"/>
                </a:ext>
              </a:extLst>
            </p:cNvPr>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192536" name="Rectangle 24">
              <a:extLst>
                <a:ext uri="{FF2B5EF4-FFF2-40B4-BE49-F238E27FC236}">
                  <a16:creationId xmlns:a16="http://schemas.microsoft.com/office/drawing/2014/main" id="{547C38C9-8597-F773-B63D-A1B09B57029B}"/>
                </a:ext>
              </a:extLst>
            </p:cNvPr>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grpSp>
      <p:pic>
        <p:nvPicPr>
          <p:cNvPr id="192537" name="Picture 25">
            <a:extLst>
              <a:ext uri="{FF2B5EF4-FFF2-40B4-BE49-F238E27FC236}">
                <a16:creationId xmlns:a16="http://schemas.microsoft.com/office/drawing/2014/main" id="{FF501593-4CFE-BDC8-401D-827C83ACB5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438400"/>
            <a:ext cx="1050925" cy="12557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92538" name="Oval 26">
            <a:extLst>
              <a:ext uri="{FF2B5EF4-FFF2-40B4-BE49-F238E27FC236}">
                <a16:creationId xmlns:a16="http://schemas.microsoft.com/office/drawing/2014/main" id="{91F8AD1F-70E2-E1EB-F141-FFAA6B520571}"/>
              </a:ext>
            </a:extLst>
          </p:cNvPr>
          <p:cNvSpPr>
            <a:spLocks noChangeArrowheads="1"/>
          </p:cNvSpPr>
          <p:nvPr/>
        </p:nvSpPr>
        <p:spPr bwMode="auto">
          <a:xfrm>
            <a:off x="3886200" y="9144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192539" name="Rectangle 27">
            <a:extLst>
              <a:ext uri="{FF2B5EF4-FFF2-40B4-BE49-F238E27FC236}">
                <a16:creationId xmlns:a16="http://schemas.microsoft.com/office/drawing/2014/main" id="{1CE3445A-BE81-FE64-8970-1AD0DD92B954}"/>
              </a:ext>
            </a:extLst>
          </p:cNvPr>
          <p:cNvSpPr>
            <a:spLocks noChangeArrowheads="1"/>
          </p:cNvSpPr>
          <p:nvPr/>
        </p:nvSpPr>
        <p:spPr bwMode="gray">
          <a:xfrm>
            <a:off x="4419600" y="914400"/>
            <a:ext cx="2514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User sends credentials</a:t>
            </a:r>
          </a:p>
        </p:txBody>
      </p:sp>
      <p:sp>
        <p:nvSpPr>
          <p:cNvPr id="192540" name="Oval 28">
            <a:extLst>
              <a:ext uri="{FF2B5EF4-FFF2-40B4-BE49-F238E27FC236}">
                <a16:creationId xmlns:a16="http://schemas.microsoft.com/office/drawing/2014/main" id="{2C2F8F46-E994-B3F5-CC92-693A60E76FA2}"/>
              </a:ext>
            </a:extLst>
          </p:cNvPr>
          <p:cNvSpPr>
            <a:spLocks noChangeArrowheads="1"/>
          </p:cNvSpPr>
          <p:nvPr/>
        </p:nvSpPr>
        <p:spPr bwMode="auto">
          <a:xfrm>
            <a:off x="6462713" y="2057400"/>
            <a:ext cx="471487"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192541" name="Rectangle 29">
            <a:extLst>
              <a:ext uri="{FF2B5EF4-FFF2-40B4-BE49-F238E27FC236}">
                <a16:creationId xmlns:a16="http://schemas.microsoft.com/office/drawing/2014/main" id="{1FB74185-E45B-4402-DAC3-388164CDAE17}"/>
              </a:ext>
            </a:extLst>
          </p:cNvPr>
          <p:cNvSpPr>
            <a:spLocks noChangeArrowheads="1"/>
          </p:cNvSpPr>
          <p:nvPr/>
        </p:nvSpPr>
        <p:spPr bwMode="gray">
          <a:xfrm>
            <a:off x="3886200" y="1981200"/>
            <a:ext cx="2819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Site uses URL rewriting</a:t>
            </a:r>
          </a:p>
          <a:p>
            <a:pPr>
              <a:buFont typeface="Webdings" panose="05030102010509060703" pitchFamily="18" charset="2"/>
              <a:buNone/>
            </a:pPr>
            <a:r>
              <a:rPr lang="en-US" altLang="en-US" sz="1800" b="0"/>
              <a:t>(i.e., put session in URL)</a:t>
            </a:r>
          </a:p>
        </p:txBody>
      </p:sp>
      <p:sp>
        <p:nvSpPr>
          <p:cNvPr id="192542" name="Freeform 30">
            <a:extLst>
              <a:ext uri="{FF2B5EF4-FFF2-40B4-BE49-F238E27FC236}">
                <a16:creationId xmlns:a16="http://schemas.microsoft.com/office/drawing/2014/main" id="{8E5E20A1-1EBA-615D-42E5-AC8B07927472}"/>
              </a:ext>
            </a:extLst>
          </p:cNvPr>
          <p:cNvSpPr>
            <a:spLocks/>
          </p:cNvSpPr>
          <p:nvPr/>
        </p:nvSpPr>
        <p:spPr bwMode="auto">
          <a:xfrm>
            <a:off x="3506788" y="2487613"/>
            <a:ext cx="3579812" cy="365125"/>
          </a:xfrm>
          <a:custGeom>
            <a:avLst/>
            <a:gdLst>
              <a:gd name="T0" fmla="*/ 2255 w 2255"/>
              <a:gd name="T1" fmla="*/ 0 h 230"/>
              <a:gd name="T2" fmla="*/ 1222 w 2255"/>
              <a:gd name="T3" fmla="*/ 227 h 230"/>
              <a:gd name="T4" fmla="*/ 0 w 2255"/>
              <a:gd name="T5" fmla="*/ 19 h 230"/>
            </a:gdLst>
            <a:ahLst/>
            <a:cxnLst>
              <a:cxn ang="0">
                <a:pos x="T0" y="T1"/>
              </a:cxn>
              <a:cxn ang="0">
                <a:pos x="T2" y="T3"/>
              </a:cxn>
              <a:cxn ang="0">
                <a:pos x="T4" y="T5"/>
              </a:cxn>
            </a:cxnLst>
            <a:rect l="0" t="0" r="r" b="b"/>
            <a:pathLst>
              <a:path w="2255" h="230">
                <a:moveTo>
                  <a:pt x="2255" y="0"/>
                </a:moveTo>
                <a:cubicBezTo>
                  <a:pt x="2083" y="38"/>
                  <a:pt x="1598" y="224"/>
                  <a:pt x="1222" y="227"/>
                </a:cubicBezTo>
                <a:cubicBezTo>
                  <a:pt x="846" y="230"/>
                  <a:pt x="255" y="62"/>
                  <a:pt x="0" y="19"/>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2543" name="Oval 31">
            <a:extLst>
              <a:ext uri="{FF2B5EF4-FFF2-40B4-BE49-F238E27FC236}">
                <a16:creationId xmlns:a16="http://schemas.microsoft.com/office/drawing/2014/main" id="{B7AA670A-7A48-4B60-C69B-A05E41B5CEEE}"/>
              </a:ext>
            </a:extLst>
          </p:cNvPr>
          <p:cNvSpPr>
            <a:spLocks noChangeArrowheads="1"/>
          </p:cNvSpPr>
          <p:nvPr/>
        </p:nvSpPr>
        <p:spPr bwMode="auto">
          <a:xfrm>
            <a:off x="3733800" y="38862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192544" name="Rectangle 32">
            <a:extLst>
              <a:ext uri="{FF2B5EF4-FFF2-40B4-BE49-F238E27FC236}">
                <a16:creationId xmlns:a16="http://schemas.microsoft.com/office/drawing/2014/main" id="{8E22A7FD-A4F8-0EC0-382E-4A3403F3F164}"/>
              </a:ext>
            </a:extLst>
          </p:cNvPr>
          <p:cNvSpPr>
            <a:spLocks noChangeArrowheads="1"/>
          </p:cNvSpPr>
          <p:nvPr/>
        </p:nvSpPr>
        <p:spPr bwMode="gray">
          <a:xfrm>
            <a:off x="4267200" y="3886200"/>
            <a:ext cx="441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User clicks on a link to </a:t>
            </a:r>
            <a:r>
              <a:rPr lang="en-US" altLang="en-US" sz="1800" b="0">
                <a:hlinkClick r:id="rId6"/>
              </a:rPr>
              <a:t>http://www.hacker.com</a:t>
            </a:r>
            <a:r>
              <a:rPr lang="en-US" altLang="en-US" sz="1800" b="0"/>
              <a:t> in a forum</a:t>
            </a:r>
          </a:p>
        </p:txBody>
      </p:sp>
      <p:sp>
        <p:nvSpPr>
          <p:cNvPr id="192545" name="Rectangle 33">
            <a:extLst>
              <a:ext uri="{FF2B5EF4-FFF2-40B4-BE49-F238E27FC236}">
                <a16:creationId xmlns:a16="http://schemas.microsoft.com/office/drawing/2014/main" id="{ABEC7DA2-C5E4-0255-A6E3-325DABD7912D}"/>
              </a:ext>
            </a:extLst>
          </p:cNvPr>
          <p:cNvSpPr>
            <a:spLocks noChangeArrowheads="1"/>
          </p:cNvSpPr>
          <p:nvPr/>
        </p:nvSpPr>
        <p:spPr bwMode="gray">
          <a:xfrm>
            <a:off x="685800" y="1600200"/>
            <a:ext cx="48768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www.boi.com?JSESSIONID=9FA1DB9EA...</a:t>
            </a:r>
          </a:p>
        </p:txBody>
      </p:sp>
      <p:sp>
        <p:nvSpPr>
          <p:cNvPr id="192546" name="Oval 34">
            <a:extLst>
              <a:ext uri="{FF2B5EF4-FFF2-40B4-BE49-F238E27FC236}">
                <a16:creationId xmlns:a16="http://schemas.microsoft.com/office/drawing/2014/main" id="{3AB456F3-91C8-B7F9-D490-1E3F39B05822}"/>
              </a:ext>
            </a:extLst>
          </p:cNvPr>
          <p:cNvSpPr>
            <a:spLocks noChangeArrowheads="1"/>
          </p:cNvSpPr>
          <p:nvPr/>
        </p:nvSpPr>
        <p:spPr bwMode="auto">
          <a:xfrm>
            <a:off x="7086600" y="49530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4</a:t>
            </a:r>
          </a:p>
        </p:txBody>
      </p:sp>
      <p:sp>
        <p:nvSpPr>
          <p:cNvPr id="192547" name="Rectangle 35">
            <a:extLst>
              <a:ext uri="{FF2B5EF4-FFF2-40B4-BE49-F238E27FC236}">
                <a16:creationId xmlns:a16="http://schemas.microsoft.com/office/drawing/2014/main" id="{8FFC8F32-5A8E-016B-8833-7C31E6F1C9DD}"/>
              </a:ext>
            </a:extLst>
          </p:cNvPr>
          <p:cNvSpPr>
            <a:spLocks noChangeArrowheads="1"/>
          </p:cNvSpPr>
          <p:nvPr/>
        </p:nvSpPr>
        <p:spPr bwMode="gray">
          <a:xfrm>
            <a:off x="2590800" y="4800600"/>
            <a:ext cx="4419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lgn="r">
              <a:buFont typeface="Webdings" panose="05030102010509060703" pitchFamily="18" charset="2"/>
              <a:buNone/>
            </a:pPr>
            <a:r>
              <a:rPr lang="en-US" altLang="en-US" sz="1800" b="0"/>
              <a:t>Hacker checks referer logs on </a:t>
            </a:r>
            <a:r>
              <a:rPr lang="en-US" altLang="en-US" sz="1800" b="0">
                <a:hlinkClick r:id="rId6"/>
              </a:rPr>
              <a:t>www.hacker.com</a:t>
            </a:r>
            <a:endParaRPr lang="en-US" altLang="en-US" sz="1800" b="0"/>
          </a:p>
          <a:p>
            <a:pPr algn="r">
              <a:buFont typeface="Webdings" panose="05030102010509060703" pitchFamily="18" charset="2"/>
              <a:buNone/>
            </a:pPr>
            <a:r>
              <a:rPr lang="en-US" altLang="en-US" sz="1800" b="0"/>
              <a:t>and finds user’s JSESSIONID</a:t>
            </a:r>
          </a:p>
        </p:txBody>
      </p:sp>
      <p:sp>
        <p:nvSpPr>
          <p:cNvPr id="192548" name="Freeform 36">
            <a:extLst>
              <a:ext uri="{FF2B5EF4-FFF2-40B4-BE49-F238E27FC236}">
                <a16:creationId xmlns:a16="http://schemas.microsoft.com/office/drawing/2014/main" id="{E628CF1B-2823-2708-0BB9-28274BA297B3}"/>
              </a:ext>
            </a:extLst>
          </p:cNvPr>
          <p:cNvSpPr>
            <a:spLocks/>
          </p:cNvSpPr>
          <p:nvPr/>
        </p:nvSpPr>
        <p:spPr bwMode="auto">
          <a:xfrm>
            <a:off x="3505200" y="3600450"/>
            <a:ext cx="5157788" cy="1135063"/>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2549" name="Oval 37">
            <a:extLst>
              <a:ext uri="{FF2B5EF4-FFF2-40B4-BE49-F238E27FC236}">
                <a16:creationId xmlns:a16="http://schemas.microsoft.com/office/drawing/2014/main" id="{862C760C-1E2B-A6ED-639F-21A64315E66B}"/>
              </a:ext>
            </a:extLst>
          </p:cNvPr>
          <p:cNvSpPr>
            <a:spLocks noChangeArrowheads="1"/>
          </p:cNvSpPr>
          <p:nvPr/>
        </p:nvSpPr>
        <p:spPr bwMode="auto">
          <a:xfrm>
            <a:off x="76200" y="53340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5</a:t>
            </a:r>
          </a:p>
        </p:txBody>
      </p:sp>
      <p:sp>
        <p:nvSpPr>
          <p:cNvPr id="192550" name="Rectangle 38">
            <a:extLst>
              <a:ext uri="{FF2B5EF4-FFF2-40B4-BE49-F238E27FC236}">
                <a16:creationId xmlns:a16="http://schemas.microsoft.com/office/drawing/2014/main" id="{42C28739-9508-806A-150D-63D5B8EAF2E4}"/>
              </a:ext>
            </a:extLst>
          </p:cNvPr>
          <p:cNvSpPr>
            <a:spLocks noChangeArrowheads="1"/>
          </p:cNvSpPr>
          <p:nvPr/>
        </p:nvSpPr>
        <p:spPr bwMode="gray">
          <a:xfrm>
            <a:off x="609600" y="5334000"/>
            <a:ext cx="2667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Hacker uses JSESSIONID and takes over victim’s account</a:t>
            </a:r>
          </a:p>
        </p:txBody>
      </p:sp>
      <p:sp>
        <p:nvSpPr>
          <p:cNvPr id="192551" name="Freeform 39">
            <a:extLst>
              <a:ext uri="{FF2B5EF4-FFF2-40B4-BE49-F238E27FC236}">
                <a16:creationId xmlns:a16="http://schemas.microsoft.com/office/drawing/2014/main" id="{4786CE21-613C-8FFD-8769-7CAB5C1E42DA}"/>
              </a:ext>
            </a:extLst>
          </p:cNvPr>
          <p:cNvSpPr>
            <a:spLocks/>
          </p:cNvSpPr>
          <p:nvPr/>
        </p:nvSpPr>
        <p:spPr bwMode="auto">
          <a:xfrm rot="10800000">
            <a:off x="2362200" y="4191000"/>
            <a:ext cx="5538788" cy="1828800"/>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DF52FA36-C6EB-15CE-738F-E33C68161971}"/>
              </a:ext>
            </a:extLst>
          </p:cNvPr>
          <p:cNvSpPr>
            <a:spLocks noGrp="1"/>
          </p:cNvSpPr>
          <p:nvPr>
            <p:ph type="sldNum" sz="quarter" idx="10"/>
          </p:nvPr>
        </p:nvSpPr>
        <p:spPr/>
        <p:txBody>
          <a:bodyPr/>
          <a:lstStyle/>
          <a:p>
            <a:fld id="{FDB89F61-00E3-4223-91B7-16B2DD4FC3E7}" type="slidenum">
              <a:rPr lang="en-US" altLang="en-US"/>
              <a:pPr/>
              <a:t>28</a:t>
            </a:fld>
            <a:endParaRPr lang="en-US" altLang="en-US"/>
          </a:p>
        </p:txBody>
      </p:sp>
      <p:sp>
        <p:nvSpPr>
          <p:cNvPr id="198658" name="Rectangle 2">
            <a:extLst>
              <a:ext uri="{FF2B5EF4-FFF2-40B4-BE49-F238E27FC236}">
                <a16:creationId xmlns:a16="http://schemas.microsoft.com/office/drawing/2014/main" id="{A593D9CE-25DA-F616-5269-1361E72E1576}"/>
              </a:ext>
            </a:extLst>
          </p:cNvPr>
          <p:cNvSpPr>
            <a:spLocks noGrp="1" noChangeArrowheads="1"/>
          </p:cNvSpPr>
          <p:nvPr>
            <p:ph type="title"/>
          </p:nvPr>
        </p:nvSpPr>
        <p:spPr/>
        <p:txBody>
          <a:bodyPr/>
          <a:lstStyle/>
          <a:p>
            <a:r>
              <a:rPr lang="en-US" altLang="en-US"/>
              <a:t>A8. Insecure Cryptographic Storage</a:t>
            </a:r>
          </a:p>
        </p:txBody>
      </p:sp>
      <p:sp>
        <p:nvSpPr>
          <p:cNvPr id="198659" name="Rectangle 3">
            <a:extLst>
              <a:ext uri="{FF2B5EF4-FFF2-40B4-BE49-F238E27FC236}">
                <a16:creationId xmlns:a16="http://schemas.microsoft.com/office/drawing/2014/main" id="{D0556DFB-7D71-08CC-39F2-EA54A9E6D500}"/>
              </a:ext>
            </a:extLst>
          </p:cNvPr>
          <p:cNvSpPr>
            <a:spLocks noGrp="1" noChangeArrowheads="1"/>
          </p:cNvSpPr>
          <p:nvPr>
            <p:ph type="body" idx="1"/>
          </p:nvPr>
        </p:nvSpPr>
        <p:spPr>
          <a:xfrm>
            <a:off x="457200" y="1052513"/>
            <a:ext cx="8229600" cy="5157787"/>
          </a:xfrm>
        </p:spPr>
        <p:txBody>
          <a:bodyPr/>
          <a:lstStyle/>
          <a:p>
            <a:r>
              <a:rPr lang="en-US" altLang="en-US"/>
              <a:t>Storing sensitive data insecurely</a:t>
            </a:r>
          </a:p>
          <a:p>
            <a:pPr lvl="1"/>
            <a:r>
              <a:rPr lang="en-US" altLang="en-US"/>
              <a:t>Identify all sensitive data</a:t>
            </a:r>
          </a:p>
          <a:p>
            <a:pPr lvl="1"/>
            <a:r>
              <a:rPr lang="en-US" altLang="en-US"/>
              <a:t>Identify all the places that sensitive data is stored</a:t>
            </a:r>
          </a:p>
          <a:p>
            <a:pPr lvl="2"/>
            <a:r>
              <a:rPr lang="en-US" altLang="en-US"/>
              <a:t>Databases, files, directories, log files, backups, etc.</a:t>
            </a:r>
          </a:p>
          <a:p>
            <a:pPr lvl="2"/>
            <a:endParaRPr lang="en-US" altLang="en-US"/>
          </a:p>
          <a:p>
            <a:r>
              <a:rPr lang="en-US" altLang="en-US"/>
              <a:t>Protect with appropriate mechanisms</a:t>
            </a:r>
          </a:p>
          <a:p>
            <a:pPr lvl="1"/>
            <a:r>
              <a:rPr lang="en-US" altLang="en-US"/>
              <a:t>File encryption, database encryption, data element encryption</a:t>
            </a:r>
          </a:p>
          <a:p>
            <a:pPr lvl="3"/>
            <a:endParaRPr lang="en-US" altLang="en-US"/>
          </a:p>
          <a:p>
            <a:r>
              <a:rPr lang="en-US" altLang="en-US"/>
              <a:t>Use the mechanisms correctly</a:t>
            </a:r>
          </a:p>
          <a:p>
            <a:pPr lvl="1"/>
            <a:r>
              <a:rPr lang="en-US" altLang="en-US"/>
              <a:t>Use standard strong algorithms</a:t>
            </a:r>
          </a:p>
          <a:p>
            <a:pPr lvl="1"/>
            <a:r>
              <a:rPr lang="en-US" altLang="en-US"/>
              <a:t>Generate and protect keys</a:t>
            </a:r>
          </a:p>
          <a:p>
            <a:pPr lvl="1"/>
            <a:r>
              <a:rPr lang="en-US" altLang="en-US"/>
              <a:t>Be prepared for key change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E10E00C-0D91-4C21-9551-A010FE68A206}"/>
              </a:ext>
            </a:extLst>
          </p:cNvPr>
          <p:cNvSpPr>
            <a:spLocks noGrp="1"/>
          </p:cNvSpPr>
          <p:nvPr>
            <p:ph type="sldNum" sz="quarter" idx="10"/>
          </p:nvPr>
        </p:nvSpPr>
        <p:spPr/>
        <p:txBody>
          <a:bodyPr/>
          <a:lstStyle/>
          <a:p>
            <a:fld id="{4D39F9E3-B66B-479A-A8F4-BA9646479187}" type="slidenum">
              <a:rPr lang="en-US" altLang="en-US"/>
              <a:pPr/>
              <a:t>29</a:t>
            </a:fld>
            <a:endParaRPr lang="en-US" altLang="en-US"/>
          </a:p>
        </p:txBody>
      </p:sp>
      <p:sp>
        <p:nvSpPr>
          <p:cNvPr id="200706" name="Rectangle 2">
            <a:extLst>
              <a:ext uri="{FF2B5EF4-FFF2-40B4-BE49-F238E27FC236}">
                <a16:creationId xmlns:a16="http://schemas.microsoft.com/office/drawing/2014/main" id="{BF97647F-78D3-9828-2118-F57414B50AA6}"/>
              </a:ext>
            </a:extLst>
          </p:cNvPr>
          <p:cNvSpPr>
            <a:spLocks noGrp="1" noChangeArrowheads="1"/>
          </p:cNvSpPr>
          <p:nvPr>
            <p:ph type="title"/>
          </p:nvPr>
        </p:nvSpPr>
        <p:spPr/>
        <p:txBody>
          <a:bodyPr/>
          <a:lstStyle/>
          <a:p>
            <a:r>
              <a:rPr lang="en-US" altLang="en-US"/>
              <a:t>Insecure Cryptographic Storage Illustrated</a:t>
            </a:r>
          </a:p>
        </p:txBody>
      </p:sp>
      <p:pic>
        <p:nvPicPr>
          <p:cNvPr id="200707" name="Picture 3">
            <a:extLst>
              <a:ext uri="{FF2B5EF4-FFF2-40B4-BE49-F238E27FC236}">
                <a16:creationId xmlns:a16="http://schemas.microsoft.com/office/drawing/2014/main" id="{4E5F9541-BEAE-36A0-63BD-AD09F1CF2027}"/>
              </a:ext>
            </a:extLst>
          </p:cNvPr>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a:stretch>
            <a:fillRect/>
          </a:stretch>
        </p:blipFill>
        <p:spPr bwMode="auto">
          <a:xfrm>
            <a:off x="685800" y="3836988"/>
            <a:ext cx="1093788" cy="1268412"/>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200708" name="Group 4">
            <a:extLst>
              <a:ext uri="{FF2B5EF4-FFF2-40B4-BE49-F238E27FC236}">
                <a16:creationId xmlns:a16="http://schemas.microsoft.com/office/drawing/2014/main" id="{58E5464F-2B60-5E18-C7E3-BDD27C426FEF}"/>
              </a:ext>
            </a:extLst>
          </p:cNvPr>
          <p:cNvGrpSpPr>
            <a:grpSpLocks/>
          </p:cNvGrpSpPr>
          <p:nvPr/>
        </p:nvGrpSpPr>
        <p:grpSpPr bwMode="auto">
          <a:xfrm>
            <a:off x="6172200" y="2209800"/>
            <a:ext cx="1455738" cy="1412875"/>
            <a:chOff x="4336" y="1870"/>
            <a:chExt cx="917" cy="890"/>
          </a:xfrm>
        </p:grpSpPr>
        <p:sp>
          <p:nvSpPr>
            <p:cNvPr id="200709" name="Rectangle 5">
              <a:extLst>
                <a:ext uri="{FF2B5EF4-FFF2-40B4-BE49-F238E27FC236}">
                  <a16:creationId xmlns:a16="http://schemas.microsoft.com/office/drawing/2014/main" id="{DBF66C1E-2510-FF0A-E056-F701BA229804}"/>
                </a:ext>
              </a:extLst>
            </p:cNvPr>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200710" name="Rectangle 6">
              <a:extLst>
                <a:ext uri="{FF2B5EF4-FFF2-40B4-BE49-F238E27FC236}">
                  <a16:creationId xmlns:a16="http://schemas.microsoft.com/office/drawing/2014/main" id="{924B22F5-B833-2199-7777-8311CC348E51}"/>
                </a:ext>
              </a:extLst>
            </p:cNvPr>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Accounts</a:t>
              </a:r>
            </a:p>
          </p:txBody>
        </p:sp>
        <p:sp>
          <p:nvSpPr>
            <p:cNvPr id="200711" name="Rectangle 7">
              <a:extLst>
                <a:ext uri="{FF2B5EF4-FFF2-40B4-BE49-F238E27FC236}">
                  <a16:creationId xmlns:a16="http://schemas.microsoft.com/office/drawing/2014/main" id="{81F3F85A-81E4-CBEA-759A-7C42C48B41FD}"/>
                </a:ext>
              </a:extLst>
            </p:cNvPr>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Finance</a:t>
              </a:r>
            </a:p>
          </p:txBody>
        </p:sp>
        <p:sp>
          <p:nvSpPr>
            <p:cNvPr id="200712" name="Rectangle 8">
              <a:extLst>
                <a:ext uri="{FF2B5EF4-FFF2-40B4-BE49-F238E27FC236}">
                  <a16:creationId xmlns:a16="http://schemas.microsoft.com/office/drawing/2014/main" id="{D0D6A21E-01E3-A740-DDC7-4EF90A091080}"/>
                </a:ext>
              </a:extLst>
            </p:cNvPr>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Administration</a:t>
              </a:r>
            </a:p>
          </p:txBody>
        </p:sp>
        <p:sp>
          <p:nvSpPr>
            <p:cNvPr id="200713" name="Rectangle 9">
              <a:extLst>
                <a:ext uri="{FF2B5EF4-FFF2-40B4-BE49-F238E27FC236}">
                  <a16:creationId xmlns:a16="http://schemas.microsoft.com/office/drawing/2014/main" id="{5AAB753B-AE14-1754-724F-B494905E02FC}"/>
                </a:ext>
              </a:extLst>
            </p:cNvPr>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Transactions</a:t>
              </a:r>
            </a:p>
          </p:txBody>
        </p:sp>
        <p:sp>
          <p:nvSpPr>
            <p:cNvPr id="200714" name="Rectangle 10">
              <a:extLst>
                <a:ext uri="{FF2B5EF4-FFF2-40B4-BE49-F238E27FC236}">
                  <a16:creationId xmlns:a16="http://schemas.microsoft.com/office/drawing/2014/main" id="{B27D1E7A-931B-2CC9-E2F6-F82793F58836}"/>
                </a:ext>
              </a:extLst>
            </p:cNvPr>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Communication</a:t>
              </a:r>
            </a:p>
          </p:txBody>
        </p:sp>
        <p:sp>
          <p:nvSpPr>
            <p:cNvPr id="200715" name="Rectangle 11">
              <a:extLst>
                <a:ext uri="{FF2B5EF4-FFF2-40B4-BE49-F238E27FC236}">
                  <a16:creationId xmlns:a16="http://schemas.microsoft.com/office/drawing/2014/main" id="{43241A76-D788-317B-DE5A-414D8AB84BA8}"/>
                </a:ext>
              </a:extLst>
            </p:cNvPr>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Knowledge Mgmt</a:t>
              </a:r>
            </a:p>
          </p:txBody>
        </p:sp>
        <p:sp>
          <p:nvSpPr>
            <p:cNvPr id="200716" name="Rectangle 12">
              <a:extLst>
                <a:ext uri="{FF2B5EF4-FFF2-40B4-BE49-F238E27FC236}">
                  <a16:creationId xmlns:a16="http://schemas.microsoft.com/office/drawing/2014/main" id="{B2193FEC-CBA1-5669-C201-AACB0D6D3C98}"/>
                </a:ext>
              </a:extLst>
            </p:cNvPr>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E-Commerce</a:t>
              </a:r>
            </a:p>
          </p:txBody>
        </p:sp>
        <p:sp>
          <p:nvSpPr>
            <p:cNvPr id="200717" name="Rectangle 13">
              <a:extLst>
                <a:ext uri="{FF2B5EF4-FFF2-40B4-BE49-F238E27FC236}">
                  <a16:creationId xmlns:a16="http://schemas.microsoft.com/office/drawing/2014/main" id="{6772916C-4F23-BF01-EB87-1722C5812C5B}"/>
                </a:ext>
              </a:extLst>
            </p:cNvPr>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Bus. Functions</a:t>
              </a:r>
            </a:p>
          </p:txBody>
        </p:sp>
      </p:grpSp>
      <p:pic>
        <p:nvPicPr>
          <p:cNvPr id="200718" name="Picture 14">
            <a:extLst>
              <a:ext uri="{FF2B5EF4-FFF2-40B4-BE49-F238E27FC236}">
                <a16:creationId xmlns:a16="http://schemas.microsoft.com/office/drawing/2014/main" id="{C57CEB7B-73CD-81BC-39B9-A80B00F50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00200"/>
            <a:ext cx="1050925" cy="12557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00719" name="Oval 15">
            <a:extLst>
              <a:ext uri="{FF2B5EF4-FFF2-40B4-BE49-F238E27FC236}">
                <a16:creationId xmlns:a16="http://schemas.microsoft.com/office/drawing/2014/main" id="{C355DB0D-9EAB-F0EC-B992-69236FBB6233}"/>
              </a:ext>
            </a:extLst>
          </p:cNvPr>
          <p:cNvSpPr>
            <a:spLocks noChangeArrowheads="1"/>
          </p:cNvSpPr>
          <p:nvPr/>
        </p:nvSpPr>
        <p:spPr bwMode="auto">
          <a:xfrm>
            <a:off x="2743200" y="20574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200720" name="Rectangle 16">
            <a:extLst>
              <a:ext uri="{FF2B5EF4-FFF2-40B4-BE49-F238E27FC236}">
                <a16:creationId xmlns:a16="http://schemas.microsoft.com/office/drawing/2014/main" id="{1669D2E2-9161-6E35-F8B4-D49D9A12CA6E}"/>
              </a:ext>
            </a:extLst>
          </p:cNvPr>
          <p:cNvSpPr>
            <a:spLocks noChangeArrowheads="1"/>
          </p:cNvSpPr>
          <p:nvPr/>
        </p:nvSpPr>
        <p:spPr bwMode="gray">
          <a:xfrm>
            <a:off x="3276600" y="1828800"/>
            <a:ext cx="2514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Victim enters credit card number in form</a:t>
            </a:r>
          </a:p>
        </p:txBody>
      </p:sp>
      <p:sp>
        <p:nvSpPr>
          <p:cNvPr id="200721" name="Oval 17">
            <a:extLst>
              <a:ext uri="{FF2B5EF4-FFF2-40B4-BE49-F238E27FC236}">
                <a16:creationId xmlns:a16="http://schemas.microsoft.com/office/drawing/2014/main" id="{1799E454-9D78-A601-394A-D2348664A2C6}"/>
              </a:ext>
            </a:extLst>
          </p:cNvPr>
          <p:cNvSpPr>
            <a:spLocks noChangeArrowheads="1"/>
          </p:cNvSpPr>
          <p:nvPr/>
        </p:nvSpPr>
        <p:spPr bwMode="auto">
          <a:xfrm>
            <a:off x="8382000" y="43434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200722" name="Rectangle 18">
            <a:extLst>
              <a:ext uri="{FF2B5EF4-FFF2-40B4-BE49-F238E27FC236}">
                <a16:creationId xmlns:a16="http://schemas.microsoft.com/office/drawing/2014/main" id="{5CD3ED31-DEC9-B404-04E5-5A42081E9364}"/>
              </a:ext>
            </a:extLst>
          </p:cNvPr>
          <p:cNvSpPr>
            <a:spLocks noChangeArrowheads="1"/>
          </p:cNvSpPr>
          <p:nvPr/>
        </p:nvSpPr>
        <p:spPr bwMode="gray">
          <a:xfrm>
            <a:off x="5562600" y="4343400"/>
            <a:ext cx="2819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lgn="r">
              <a:buFont typeface="Webdings" panose="05030102010509060703" pitchFamily="18" charset="2"/>
              <a:buNone/>
            </a:pPr>
            <a:r>
              <a:rPr lang="en-US" altLang="en-US" sz="1800" b="0"/>
              <a:t>Error handler logs CC details because merchant gateway is unavailable</a:t>
            </a:r>
          </a:p>
        </p:txBody>
      </p:sp>
      <p:sp>
        <p:nvSpPr>
          <p:cNvPr id="200723" name="Oval 19">
            <a:extLst>
              <a:ext uri="{FF2B5EF4-FFF2-40B4-BE49-F238E27FC236}">
                <a16:creationId xmlns:a16="http://schemas.microsoft.com/office/drawing/2014/main" id="{B1AD3A11-72B9-D9DB-A1D3-C8DD20B54886}"/>
              </a:ext>
            </a:extLst>
          </p:cNvPr>
          <p:cNvSpPr>
            <a:spLocks noChangeArrowheads="1"/>
          </p:cNvSpPr>
          <p:nvPr/>
        </p:nvSpPr>
        <p:spPr bwMode="auto">
          <a:xfrm>
            <a:off x="1981200" y="4038600"/>
            <a:ext cx="471488"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4</a:t>
            </a:r>
          </a:p>
        </p:txBody>
      </p:sp>
      <p:sp>
        <p:nvSpPr>
          <p:cNvPr id="200724" name="Rectangle 20">
            <a:extLst>
              <a:ext uri="{FF2B5EF4-FFF2-40B4-BE49-F238E27FC236}">
                <a16:creationId xmlns:a16="http://schemas.microsoft.com/office/drawing/2014/main" id="{DAD076F1-3B9D-94BC-229F-9A8317CCE8C4}"/>
              </a:ext>
            </a:extLst>
          </p:cNvPr>
          <p:cNvSpPr>
            <a:spLocks noChangeArrowheads="1"/>
          </p:cNvSpPr>
          <p:nvPr/>
        </p:nvSpPr>
        <p:spPr bwMode="gray">
          <a:xfrm>
            <a:off x="2438400" y="3962400"/>
            <a:ext cx="2286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Malicious insider steals 4 million credit card numbers</a:t>
            </a:r>
          </a:p>
        </p:txBody>
      </p:sp>
      <p:sp>
        <p:nvSpPr>
          <p:cNvPr id="200725" name="Freeform 21">
            <a:extLst>
              <a:ext uri="{FF2B5EF4-FFF2-40B4-BE49-F238E27FC236}">
                <a16:creationId xmlns:a16="http://schemas.microsoft.com/office/drawing/2014/main" id="{907F252C-0069-3FE8-F913-09428CC2135F}"/>
              </a:ext>
            </a:extLst>
          </p:cNvPr>
          <p:cNvSpPr>
            <a:spLocks/>
          </p:cNvSpPr>
          <p:nvPr/>
        </p:nvSpPr>
        <p:spPr bwMode="auto">
          <a:xfrm rot="-263347">
            <a:off x="2590800" y="2457450"/>
            <a:ext cx="3508375" cy="207963"/>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0726" name="AutoShape 22">
            <a:extLst>
              <a:ext uri="{FF2B5EF4-FFF2-40B4-BE49-F238E27FC236}">
                <a16:creationId xmlns:a16="http://schemas.microsoft.com/office/drawing/2014/main" id="{2F397EEF-8A6B-A052-2843-3D552ADD3E2C}"/>
              </a:ext>
            </a:extLst>
          </p:cNvPr>
          <p:cNvSpPr>
            <a:spLocks noChangeArrowheads="1"/>
          </p:cNvSpPr>
          <p:nvPr/>
        </p:nvSpPr>
        <p:spPr bwMode="auto">
          <a:xfrm>
            <a:off x="6629400" y="3838575"/>
            <a:ext cx="1558925" cy="390525"/>
          </a:xfrm>
          <a:prstGeom prst="flowChartMultidocumen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Log files</a:t>
            </a:r>
          </a:p>
        </p:txBody>
      </p:sp>
      <p:sp>
        <p:nvSpPr>
          <p:cNvPr id="200727" name="Line 23">
            <a:extLst>
              <a:ext uri="{FF2B5EF4-FFF2-40B4-BE49-F238E27FC236}">
                <a16:creationId xmlns:a16="http://schemas.microsoft.com/office/drawing/2014/main" id="{F88CF60A-DF0D-EFD3-FB04-19653BC35562}"/>
              </a:ext>
            </a:extLst>
          </p:cNvPr>
          <p:cNvSpPr>
            <a:spLocks noChangeShapeType="1"/>
          </p:cNvSpPr>
          <p:nvPr/>
        </p:nvSpPr>
        <p:spPr bwMode="auto">
          <a:xfrm>
            <a:off x="7391400" y="3581400"/>
            <a:ext cx="0" cy="2762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0728" name="Oval 24">
            <a:extLst>
              <a:ext uri="{FF2B5EF4-FFF2-40B4-BE49-F238E27FC236}">
                <a16:creationId xmlns:a16="http://schemas.microsoft.com/office/drawing/2014/main" id="{4C0CE1CC-FFFC-6A74-F7EB-57F5E32DB447}"/>
              </a:ext>
            </a:extLst>
          </p:cNvPr>
          <p:cNvSpPr>
            <a:spLocks noChangeArrowheads="1"/>
          </p:cNvSpPr>
          <p:nvPr/>
        </p:nvSpPr>
        <p:spPr bwMode="auto">
          <a:xfrm>
            <a:off x="5776913" y="5410200"/>
            <a:ext cx="471487"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3</a:t>
            </a:r>
          </a:p>
        </p:txBody>
      </p:sp>
      <p:sp>
        <p:nvSpPr>
          <p:cNvPr id="200729" name="Rectangle 25">
            <a:extLst>
              <a:ext uri="{FF2B5EF4-FFF2-40B4-BE49-F238E27FC236}">
                <a16:creationId xmlns:a16="http://schemas.microsoft.com/office/drawing/2014/main" id="{499FE607-5380-9951-A7A3-106AF5FBC041}"/>
              </a:ext>
            </a:extLst>
          </p:cNvPr>
          <p:cNvSpPr>
            <a:spLocks noChangeArrowheads="1"/>
          </p:cNvSpPr>
          <p:nvPr/>
        </p:nvSpPr>
        <p:spPr bwMode="gray">
          <a:xfrm>
            <a:off x="2957513" y="5410200"/>
            <a:ext cx="2819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lgn="r">
              <a:buFont typeface="Webdings" panose="05030102010509060703" pitchFamily="18" charset="2"/>
              <a:buNone/>
            </a:pPr>
            <a:r>
              <a:rPr lang="en-US" altLang="en-US" sz="1800" b="0"/>
              <a:t>Logs are accessible to all members of IT staff for debugging purposes</a:t>
            </a:r>
          </a:p>
        </p:txBody>
      </p:sp>
      <p:sp>
        <p:nvSpPr>
          <p:cNvPr id="200730" name="Freeform 26">
            <a:extLst>
              <a:ext uri="{FF2B5EF4-FFF2-40B4-BE49-F238E27FC236}">
                <a16:creationId xmlns:a16="http://schemas.microsoft.com/office/drawing/2014/main" id="{D966323D-32EC-D53C-DFC8-DBA23D2B1A4B}"/>
              </a:ext>
            </a:extLst>
          </p:cNvPr>
          <p:cNvSpPr>
            <a:spLocks/>
          </p:cNvSpPr>
          <p:nvPr/>
        </p:nvSpPr>
        <p:spPr bwMode="auto">
          <a:xfrm>
            <a:off x="5795963" y="5181600"/>
            <a:ext cx="1531937" cy="876300"/>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00731" name="Freeform 27">
            <a:extLst>
              <a:ext uri="{FF2B5EF4-FFF2-40B4-BE49-F238E27FC236}">
                <a16:creationId xmlns:a16="http://schemas.microsoft.com/office/drawing/2014/main" id="{85F76DA7-1CFC-67D7-FA7A-899A1EDA8EF3}"/>
              </a:ext>
            </a:extLst>
          </p:cNvPr>
          <p:cNvSpPr>
            <a:spLocks/>
          </p:cNvSpPr>
          <p:nvPr/>
        </p:nvSpPr>
        <p:spPr bwMode="auto">
          <a:xfrm rot="5400000">
            <a:off x="1878807" y="4698206"/>
            <a:ext cx="609600" cy="2033587"/>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519D2563-5CA7-B350-ADE4-572311ABE7A2}"/>
              </a:ext>
            </a:extLst>
          </p:cNvPr>
          <p:cNvSpPr>
            <a:spLocks noGrp="1"/>
          </p:cNvSpPr>
          <p:nvPr>
            <p:ph type="sldNum" sz="quarter" idx="10"/>
          </p:nvPr>
        </p:nvSpPr>
        <p:spPr/>
        <p:txBody>
          <a:bodyPr/>
          <a:lstStyle/>
          <a:p>
            <a:fld id="{D43606EC-52AA-4701-BFED-E23BA5B9706B}" type="slidenum">
              <a:rPr lang="en-US" altLang="en-US"/>
              <a:pPr/>
              <a:t>3</a:t>
            </a:fld>
            <a:endParaRPr lang="en-US" altLang="en-US"/>
          </a:p>
        </p:txBody>
      </p:sp>
      <p:sp>
        <p:nvSpPr>
          <p:cNvPr id="156674" name="Rectangle 2">
            <a:extLst>
              <a:ext uri="{FF2B5EF4-FFF2-40B4-BE49-F238E27FC236}">
                <a16:creationId xmlns:a16="http://schemas.microsoft.com/office/drawing/2014/main" id="{7040CA34-485F-A4A1-2606-73F6126B4AFE}"/>
              </a:ext>
            </a:extLst>
          </p:cNvPr>
          <p:cNvSpPr>
            <a:spLocks noGrp="1" noChangeArrowheads="1"/>
          </p:cNvSpPr>
          <p:nvPr>
            <p:ph type="title"/>
          </p:nvPr>
        </p:nvSpPr>
        <p:spPr/>
        <p:txBody>
          <a:bodyPr/>
          <a:lstStyle/>
          <a:p>
            <a:r>
              <a:rPr lang="en-US" altLang="en-US"/>
              <a:t>OWASP</a:t>
            </a:r>
          </a:p>
        </p:txBody>
      </p:sp>
      <p:sp>
        <p:nvSpPr>
          <p:cNvPr id="156675" name="Rectangle 3">
            <a:extLst>
              <a:ext uri="{FF2B5EF4-FFF2-40B4-BE49-F238E27FC236}">
                <a16:creationId xmlns:a16="http://schemas.microsoft.com/office/drawing/2014/main" id="{EE249662-69D2-B4CC-E8DE-58314EDD9FB6}"/>
              </a:ext>
            </a:extLst>
          </p:cNvPr>
          <p:cNvSpPr>
            <a:spLocks noGrp="1" noChangeArrowheads="1"/>
          </p:cNvSpPr>
          <p:nvPr>
            <p:ph type="body" idx="1"/>
          </p:nvPr>
        </p:nvSpPr>
        <p:spPr/>
        <p:txBody>
          <a:bodyPr/>
          <a:lstStyle/>
          <a:p>
            <a:r>
              <a:rPr lang="en-US" altLang="en-US"/>
              <a:t>The Open Web Application Security Project (OWASP)</a:t>
            </a:r>
          </a:p>
          <a:p>
            <a:endParaRPr lang="en-US" altLang="en-US"/>
          </a:p>
          <a:p>
            <a:r>
              <a:rPr lang="en-US" altLang="en-US"/>
              <a:t>International not-for-profit </a:t>
            </a:r>
            <a:r>
              <a:rPr lang="en-GB" altLang="en-US"/>
              <a:t>charitable </a:t>
            </a:r>
            <a:r>
              <a:rPr lang="en-US" altLang="en-US"/>
              <a:t>Open Source </a:t>
            </a:r>
            <a:r>
              <a:rPr lang="en-GB" altLang="en-US"/>
              <a:t>organization </a:t>
            </a:r>
            <a:r>
              <a:rPr lang="en-US" altLang="en-US"/>
              <a:t>funded primarily by volunteers time, OWASP Memberships, and OWASP Conference fees</a:t>
            </a:r>
          </a:p>
          <a:p>
            <a:endParaRPr lang="en-US" altLang="en-US"/>
          </a:p>
          <a:p>
            <a:r>
              <a:rPr lang="en-GB" altLang="en-US"/>
              <a:t>Participation in OWASP is free and open to all</a:t>
            </a:r>
            <a:endParaRPr lang="en-US" altLang="en-US"/>
          </a:p>
          <a:p>
            <a:endParaRPr lang="en-US"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99C3B34-4F44-DE60-6145-5AD0D0266FE9}"/>
              </a:ext>
            </a:extLst>
          </p:cNvPr>
          <p:cNvSpPr>
            <a:spLocks noGrp="1"/>
          </p:cNvSpPr>
          <p:nvPr>
            <p:ph type="sldNum" sz="quarter" idx="10"/>
          </p:nvPr>
        </p:nvSpPr>
        <p:spPr/>
        <p:txBody>
          <a:bodyPr/>
          <a:lstStyle/>
          <a:p>
            <a:fld id="{61F470D0-0240-471C-92CA-6AFF18BB7FF3}" type="slidenum">
              <a:rPr lang="en-US" altLang="en-US"/>
              <a:pPr/>
              <a:t>30</a:t>
            </a:fld>
            <a:endParaRPr lang="en-US" altLang="en-US"/>
          </a:p>
        </p:txBody>
      </p:sp>
      <p:sp>
        <p:nvSpPr>
          <p:cNvPr id="210946" name="Rectangle 2">
            <a:extLst>
              <a:ext uri="{FF2B5EF4-FFF2-40B4-BE49-F238E27FC236}">
                <a16:creationId xmlns:a16="http://schemas.microsoft.com/office/drawing/2014/main" id="{1EA1B91D-415A-2BA1-EFCE-1504D7A680E5}"/>
              </a:ext>
            </a:extLst>
          </p:cNvPr>
          <p:cNvSpPr>
            <a:spLocks noGrp="1" noChangeArrowheads="1"/>
          </p:cNvSpPr>
          <p:nvPr>
            <p:ph type="title"/>
          </p:nvPr>
        </p:nvSpPr>
        <p:spPr/>
        <p:txBody>
          <a:bodyPr/>
          <a:lstStyle/>
          <a:p>
            <a:r>
              <a:rPr lang="en-US" altLang="en-US"/>
              <a:t>A9. Insecure Communications</a:t>
            </a:r>
          </a:p>
        </p:txBody>
      </p:sp>
      <p:sp>
        <p:nvSpPr>
          <p:cNvPr id="210947" name="Rectangle 3">
            <a:extLst>
              <a:ext uri="{FF2B5EF4-FFF2-40B4-BE49-F238E27FC236}">
                <a16:creationId xmlns:a16="http://schemas.microsoft.com/office/drawing/2014/main" id="{0AE09B1F-5ABF-29E4-280D-C1E8CB9804E9}"/>
              </a:ext>
            </a:extLst>
          </p:cNvPr>
          <p:cNvSpPr>
            <a:spLocks noGrp="1" noChangeArrowheads="1"/>
          </p:cNvSpPr>
          <p:nvPr>
            <p:ph type="body" idx="1"/>
          </p:nvPr>
        </p:nvSpPr>
        <p:spPr>
          <a:xfrm>
            <a:off x="457200" y="1052513"/>
            <a:ext cx="8229600" cy="5157787"/>
          </a:xfrm>
        </p:spPr>
        <p:txBody>
          <a:bodyPr/>
          <a:lstStyle/>
          <a:p>
            <a:r>
              <a:rPr lang="en-US" altLang="en-US" sz="2400"/>
              <a:t>Transmitting sensitive data insecurely</a:t>
            </a:r>
          </a:p>
          <a:p>
            <a:pPr lvl="1"/>
            <a:r>
              <a:rPr lang="en-US" altLang="en-US" sz="2000"/>
              <a:t>Identify all sensitive data</a:t>
            </a:r>
          </a:p>
          <a:p>
            <a:pPr lvl="1"/>
            <a:r>
              <a:rPr lang="en-US" altLang="en-US" sz="2000"/>
              <a:t>Identify all the places where sensitive data is sent</a:t>
            </a:r>
          </a:p>
          <a:p>
            <a:pPr lvl="2"/>
            <a:r>
              <a:rPr lang="en-US" altLang="en-US" sz="1800"/>
              <a:t>On the web, backend databases, business partners, internally</a:t>
            </a:r>
          </a:p>
          <a:p>
            <a:pPr lvl="2"/>
            <a:endParaRPr lang="en-US" altLang="en-US" sz="1800"/>
          </a:p>
          <a:p>
            <a:r>
              <a:rPr lang="en-US" altLang="en-US" sz="2400"/>
              <a:t>Protect with appropriate mechanisms</a:t>
            </a:r>
          </a:p>
          <a:p>
            <a:pPr lvl="1"/>
            <a:r>
              <a:rPr lang="en-US" altLang="en-US" sz="2000"/>
              <a:t>Use SSL on all connections with sensitive data</a:t>
            </a:r>
          </a:p>
          <a:p>
            <a:pPr lvl="1"/>
            <a:r>
              <a:rPr lang="en-US" altLang="en-US" sz="2000"/>
              <a:t>Individually encrypt messages before transmission</a:t>
            </a:r>
          </a:p>
          <a:p>
            <a:pPr lvl="3"/>
            <a:endParaRPr lang="en-US" altLang="en-US" sz="1600"/>
          </a:p>
          <a:p>
            <a:r>
              <a:rPr lang="en-US" altLang="en-US" sz="2400"/>
              <a:t>Use the mechanisms correctly</a:t>
            </a:r>
          </a:p>
          <a:p>
            <a:pPr lvl="1"/>
            <a:r>
              <a:rPr lang="en-US" altLang="en-US" sz="2000"/>
              <a:t>Use standard strong algorithms (disable old SSL alg.)</a:t>
            </a:r>
          </a:p>
          <a:p>
            <a:pPr lvl="1"/>
            <a:r>
              <a:rPr lang="en-US" altLang="en-US" sz="2000"/>
              <a:t>Manage keys/certificates properly</a:t>
            </a:r>
          </a:p>
          <a:p>
            <a:pPr lvl="1"/>
            <a:r>
              <a:rPr lang="en-US" altLang="en-US" sz="2000"/>
              <a:t>Use proven mechanisms when sufficient</a:t>
            </a:r>
          </a:p>
          <a:p>
            <a:pPr lvl="2"/>
            <a:r>
              <a:rPr lang="en-US" altLang="en-US" sz="1800"/>
              <a:t>E.g., SSL vs. XML-Encryption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47422FD-06F5-F1EF-F857-74E0C3C120E5}"/>
              </a:ext>
            </a:extLst>
          </p:cNvPr>
          <p:cNvSpPr>
            <a:spLocks noGrp="1"/>
          </p:cNvSpPr>
          <p:nvPr>
            <p:ph type="sldNum" sz="quarter" idx="10"/>
          </p:nvPr>
        </p:nvSpPr>
        <p:spPr/>
        <p:txBody>
          <a:bodyPr/>
          <a:lstStyle/>
          <a:p>
            <a:fld id="{D2393AC9-C135-4D11-9AD5-7AACE24B766C}" type="slidenum">
              <a:rPr lang="en-US" altLang="en-US"/>
              <a:pPr/>
              <a:t>31</a:t>
            </a:fld>
            <a:endParaRPr lang="en-US" altLang="en-US"/>
          </a:p>
        </p:txBody>
      </p:sp>
      <p:sp>
        <p:nvSpPr>
          <p:cNvPr id="213007" name="Line 15">
            <a:extLst>
              <a:ext uri="{FF2B5EF4-FFF2-40B4-BE49-F238E27FC236}">
                <a16:creationId xmlns:a16="http://schemas.microsoft.com/office/drawing/2014/main" id="{74AB12F5-6A3B-B35A-969F-95E01333B43E}"/>
              </a:ext>
            </a:extLst>
          </p:cNvPr>
          <p:cNvSpPr>
            <a:spLocks noChangeShapeType="1"/>
          </p:cNvSpPr>
          <p:nvPr/>
        </p:nvSpPr>
        <p:spPr bwMode="auto">
          <a:xfrm flipV="1">
            <a:off x="971550" y="3933825"/>
            <a:ext cx="6121400" cy="4763"/>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48" name="Line 56">
            <a:extLst>
              <a:ext uri="{FF2B5EF4-FFF2-40B4-BE49-F238E27FC236}">
                <a16:creationId xmlns:a16="http://schemas.microsoft.com/office/drawing/2014/main" id="{0D3CF286-8AED-7C64-462D-36C47B20E3E2}"/>
              </a:ext>
            </a:extLst>
          </p:cNvPr>
          <p:cNvSpPr>
            <a:spLocks noChangeShapeType="1"/>
          </p:cNvSpPr>
          <p:nvPr/>
        </p:nvSpPr>
        <p:spPr bwMode="auto">
          <a:xfrm flipH="1">
            <a:off x="6588125" y="2276475"/>
            <a:ext cx="0" cy="161925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2994" name="Rectangle 2">
            <a:extLst>
              <a:ext uri="{FF2B5EF4-FFF2-40B4-BE49-F238E27FC236}">
                <a16:creationId xmlns:a16="http://schemas.microsoft.com/office/drawing/2014/main" id="{0E85369E-6B12-2C4D-BCBC-C061C89399DC}"/>
              </a:ext>
            </a:extLst>
          </p:cNvPr>
          <p:cNvSpPr>
            <a:spLocks noGrp="1" noChangeArrowheads="1"/>
          </p:cNvSpPr>
          <p:nvPr>
            <p:ph type="title"/>
          </p:nvPr>
        </p:nvSpPr>
        <p:spPr/>
        <p:txBody>
          <a:bodyPr/>
          <a:lstStyle/>
          <a:p>
            <a:r>
              <a:rPr lang="en-US" altLang="en-US"/>
              <a:t>Insecure Communications Illustrated</a:t>
            </a:r>
          </a:p>
        </p:txBody>
      </p:sp>
      <p:sp>
        <p:nvSpPr>
          <p:cNvPr id="213001" name="Freeform 9">
            <a:extLst>
              <a:ext uri="{FF2B5EF4-FFF2-40B4-BE49-F238E27FC236}">
                <a16:creationId xmlns:a16="http://schemas.microsoft.com/office/drawing/2014/main" id="{A9DB6C33-ECB6-582B-05D8-4B8B452FA28D}"/>
              </a:ext>
            </a:extLst>
          </p:cNvPr>
          <p:cNvSpPr>
            <a:spLocks/>
          </p:cNvSpPr>
          <p:nvPr/>
        </p:nvSpPr>
        <p:spPr bwMode="gray">
          <a:xfrm>
            <a:off x="1050925" y="3108325"/>
            <a:ext cx="1876425" cy="782638"/>
          </a:xfrm>
          <a:custGeom>
            <a:avLst/>
            <a:gdLst>
              <a:gd name="T0" fmla="*/ 1076 w 1182"/>
              <a:gd name="T1" fmla="*/ 64 h 493"/>
              <a:gd name="T2" fmla="*/ 1030 w 1182"/>
              <a:gd name="T3" fmla="*/ 437 h 493"/>
              <a:gd name="T4" fmla="*/ 163 w 1182"/>
              <a:gd name="T5" fmla="*/ 401 h 493"/>
              <a:gd name="T6" fmla="*/ 53 w 1182"/>
              <a:gd name="T7" fmla="*/ 0 h 493"/>
            </a:gdLst>
            <a:ahLst/>
            <a:cxnLst>
              <a:cxn ang="0">
                <a:pos x="T0" y="T1"/>
              </a:cxn>
              <a:cxn ang="0">
                <a:pos x="T2" y="T3"/>
              </a:cxn>
              <a:cxn ang="0">
                <a:pos x="T4" y="T5"/>
              </a:cxn>
              <a:cxn ang="0">
                <a:pos x="T6" y="T7"/>
              </a:cxn>
            </a:cxnLst>
            <a:rect l="0" t="0" r="r" b="b"/>
            <a:pathLst>
              <a:path w="1182" h="493">
                <a:moveTo>
                  <a:pt x="1076" y="64"/>
                </a:moveTo>
                <a:cubicBezTo>
                  <a:pt x="1068" y="126"/>
                  <a:pt x="1182" y="381"/>
                  <a:pt x="1030" y="437"/>
                </a:cubicBezTo>
                <a:cubicBezTo>
                  <a:pt x="878" y="493"/>
                  <a:pt x="326" y="474"/>
                  <a:pt x="163" y="401"/>
                </a:cubicBezTo>
                <a:cubicBezTo>
                  <a:pt x="0" y="328"/>
                  <a:pt x="76" y="84"/>
                  <a:pt x="53" y="0"/>
                </a:cubicBezTo>
              </a:path>
            </a:pathLst>
          </a:custGeom>
          <a:noFill/>
          <a:ln w="101600" cap="flat" cmpd="sng">
            <a:solidFill>
              <a:srgbClr val="FF00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02" name="Line 10">
            <a:extLst>
              <a:ext uri="{FF2B5EF4-FFF2-40B4-BE49-F238E27FC236}">
                <a16:creationId xmlns:a16="http://schemas.microsoft.com/office/drawing/2014/main" id="{C51E555A-429F-54EF-7595-8D8C65644DD5}"/>
              </a:ext>
            </a:extLst>
          </p:cNvPr>
          <p:cNvSpPr>
            <a:spLocks noChangeShapeType="1"/>
          </p:cNvSpPr>
          <p:nvPr/>
        </p:nvSpPr>
        <p:spPr bwMode="auto">
          <a:xfrm>
            <a:off x="1009650" y="3135313"/>
            <a:ext cx="1588" cy="855662"/>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09" name="Line 17">
            <a:extLst>
              <a:ext uri="{FF2B5EF4-FFF2-40B4-BE49-F238E27FC236}">
                <a16:creationId xmlns:a16="http://schemas.microsoft.com/office/drawing/2014/main" id="{81AE7FE8-E464-030C-68FB-5F5DC15726DF}"/>
              </a:ext>
            </a:extLst>
          </p:cNvPr>
          <p:cNvSpPr>
            <a:spLocks noChangeShapeType="1"/>
          </p:cNvSpPr>
          <p:nvPr/>
        </p:nvSpPr>
        <p:spPr bwMode="auto">
          <a:xfrm>
            <a:off x="2987675" y="3284538"/>
            <a:ext cx="0" cy="649287"/>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25" name="Line 33">
            <a:extLst>
              <a:ext uri="{FF2B5EF4-FFF2-40B4-BE49-F238E27FC236}">
                <a16:creationId xmlns:a16="http://schemas.microsoft.com/office/drawing/2014/main" id="{FC80E3E4-4FED-18B2-8C1E-DBFD4628E8A4}"/>
              </a:ext>
            </a:extLst>
          </p:cNvPr>
          <p:cNvSpPr>
            <a:spLocks noChangeShapeType="1"/>
          </p:cNvSpPr>
          <p:nvPr/>
        </p:nvSpPr>
        <p:spPr bwMode="auto">
          <a:xfrm flipH="1">
            <a:off x="5099050" y="3105150"/>
            <a:ext cx="6350" cy="86995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26" name="Rectangle 34">
            <a:extLst>
              <a:ext uri="{FF2B5EF4-FFF2-40B4-BE49-F238E27FC236}">
                <a16:creationId xmlns:a16="http://schemas.microsoft.com/office/drawing/2014/main" id="{1081547E-9A76-FD7D-2A87-4DB0A1D7AE1F}"/>
              </a:ext>
            </a:extLst>
          </p:cNvPr>
          <p:cNvSpPr>
            <a:spLocks noChangeArrowheads="1"/>
          </p:cNvSpPr>
          <p:nvPr/>
        </p:nvSpPr>
        <p:spPr bwMode="ltGray">
          <a:xfrm>
            <a:off x="2252663" y="2933700"/>
            <a:ext cx="1455737" cy="260350"/>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contourClr>
              <a:srgbClr val="00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Custom Code</a:t>
            </a:r>
          </a:p>
        </p:txBody>
      </p:sp>
      <p:sp>
        <p:nvSpPr>
          <p:cNvPr id="213040" name="Freeform 48">
            <a:extLst>
              <a:ext uri="{FF2B5EF4-FFF2-40B4-BE49-F238E27FC236}">
                <a16:creationId xmlns:a16="http://schemas.microsoft.com/office/drawing/2014/main" id="{0E687872-2177-3AF7-AE46-5E43BDDE3747}"/>
              </a:ext>
            </a:extLst>
          </p:cNvPr>
          <p:cNvSpPr>
            <a:spLocks/>
          </p:cNvSpPr>
          <p:nvPr/>
        </p:nvSpPr>
        <p:spPr bwMode="gray">
          <a:xfrm>
            <a:off x="3028950" y="3213100"/>
            <a:ext cx="1995488" cy="660400"/>
          </a:xfrm>
          <a:custGeom>
            <a:avLst/>
            <a:gdLst>
              <a:gd name="T0" fmla="*/ 1194 w 1257"/>
              <a:gd name="T1" fmla="*/ 0 h 416"/>
              <a:gd name="T2" fmla="*/ 1087 w 1257"/>
              <a:gd name="T3" fmla="*/ 359 h 416"/>
              <a:gd name="T4" fmla="*/ 172 w 1257"/>
              <a:gd name="T5" fmla="*/ 341 h 416"/>
              <a:gd name="T6" fmla="*/ 56 w 1257"/>
              <a:gd name="T7" fmla="*/ 37 h 416"/>
            </a:gdLst>
            <a:ahLst/>
            <a:cxnLst>
              <a:cxn ang="0">
                <a:pos x="T0" y="T1"/>
              </a:cxn>
              <a:cxn ang="0">
                <a:pos x="T2" y="T3"/>
              </a:cxn>
              <a:cxn ang="0">
                <a:pos x="T4" y="T5"/>
              </a:cxn>
              <a:cxn ang="0">
                <a:pos x="T6" y="T7"/>
              </a:cxn>
            </a:cxnLst>
            <a:rect l="0" t="0" r="r" b="b"/>
            <a:pathLst>
              <a:path w="1257" h="416">
                <a:moveTo>
                  <a:pt x="1194" y="0"/>
                </a:moveTo>
                <a:cubicBezTo>
                  <a:pt x="1176" y="60"/>
                  <a:pt x="1257" y="302"/>
                  <a:pt x="1087" y="359"/>
                </a:cubicBezTo>
                <a:cubicBezTo>
                  <a:pt x="917" y="416"/>
                  <a:pt x="344" y="395"/>
                  <a:pt x="172" y="341"/>
                </a:cubicBezTo>
                <a:cubicBezTo>
                  <a:pt x="0" y="287"/>
                  <a:pt x="80" y="100"/>
                  <a:pt x="56" y="37"/>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42" name="Freeform 50">
            <a:extLst>
              <a:ext uri="{FF2B5EF4-FFF2-40B4-BE49-F238E27FC236}">
                <a16:creationId xmlns:a16="http://schemas.microsoft.com/office/drawing/2014/main" id="{399A99F0-99BF-0772-B897-11207FA047F2}"/>
              </a:ext>
            </a:extLst>
          </p:cNvPr>
          <p:cNvSpPr>
            <a:spLocks/>
          </p:cNvSpPr>
          <p:nvPr/>
        </p:nvSpPr>
        <p:spPr bwMode="gray">
          <a:xfrm>
            <a:off x="4572000" y="3763963"/>
            <a:ext cx="2560638" cy="47625"/>
          </a:xfrm>
          <a:custGeom>
            <a:avLst/>
            <a:gdLst>
              <a:gd name="T0" fmla="*/ 1613 w 1613"/>
              <a:gd name="T1" fmla="*/ 0 h 30"/>
              <a:gd name="T2" fmla="*/ 0 w 1613"/>
              <a:gd name="T3" fmla="*/ 30 h 30"/>
            </a:gdLst>
            <a:ahLst/>
            <a:cxnLst>
              <a:cxn ang="0">
                <a:pos x="T0" y="T1"/>
              </a:cxn>
              <a:cxn ang="0">
                <a:pos x="T2" y="T3"/>
              </a:cxn>
            </a:cxnLst>
            <a:rect l="0" t="0" r="r" b="b"/>
            <a:pathLst>
              <a:path w="1613" h="30">
                <a:moveTo>
                  <a:pt x="1613" y="0"/>
                </a:moveTo>
                <a:cubicBezTo>
                  <a:pt x="1344" y="6"/>
                  <a:pt x="336" y="24"/>
                  <a:pt x="0" y="30"/>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pic>
        <p:nvPicPr>
          <p:cNvPr id="213044" name="Picture 52">
            <a:hlinkClick r:id="rId3"/>
            <a:extLst>
              <a:ext uri="{FF2B5EF4-FFF2-40B4-BE49-F238E27FC236}">
                <a16:creationId xmlns:a16="http://schemas.microsoft.com/office/drawing/2014/main" id="{10038C89-EA23-10BE-5AFC-5712EBE08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267575" y="3286125"/>
            <a:ext cx="838200" cy="868363"/>
          </a:xfrm>
          <a:prstGeom prst="rect">
            <a:avLst/>
          </a:prstGeom>
          <a:solidFill>
            <a:schemeClr val="tx2"/>
          </a:solidFill>
          <a:effectLst>
            <a:outerShdw dist="107763" dir="2700000" algn="ctr" rotWithShape="0">
              <a:srgbClr val="808080">
                <a:alpha val="50000"/>
              </a:srgbClr>
            </a:outerShdw>
          </a:effectLst>
        </p:spPr>
      </p:pic>
      <p:sp>
        <p:nvSpPr>
          <p:cNvPr id="213045" name="Rectangle 53">
            <a:extLst>
              <a:ext uri="{FF2B5EF4-FFF2-40B4-BE49-F238E27FC236}">
                <a16:creationId xmlns:a16="http://schemas.microsoft.com/office/drawing/2014/main" id="{08257286-4D05-6D9E-92D7-10E527F7A01D}"/>
              </a:ext>
            </a:extLst>
          </p:cNvPr>
          <p:cNvSpPr>
            <a:spLocks noChangeArrowheads="1"/>
          </p:cNvSpPr>
          <p:nvPr/>
        </p:nvSpPr>
        <p:spPr bwMode="gray">
          <a:xfrm>
            <a:off x="7196138" y="4297363"/>
            <a:ext cx="1120775" cy="2841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90000"/>
              </a:lnSpc>
            </a:pPr>
            <a:r>
              <a:rPr lang="en-US" altLang="en-US" sz="1400">
                <a:solidFill>
                  <a:srgbClr val="4D4D4D"/>
                </a:solidFill>
                <a:latin typeface="Arial" panose="020B0604020202020204" pitchFamily="34" charset="0"/>
              </a:rPr>
              <a:t>Employees</a:t>
            </a:r>
          </a:p>
        </p:txBody>
      </p:sp>
      <p:sp>
        <p:nvSpPr>
          <p:cNvPr id="213047" name="Line 55">
            <a:extLst>
              <a:ext uri="{FF2B5EF4-FFF2-40B4-BE49-F238E27FC236}">
                <a16:creationId xmlns:a16="http://schemas.microsoft.com/office/drawing/2014/main" id="{BEDA9AB6-F04A-6CE9-1DF3-F20D5AE5CD8B}"/>
              </a:ext>
            </a:extLst>
          </p:cNvPr>
          <p:cNvSpPr>
            <a:spLocks noChangeShapeType="1"/>
          </p:cNvSpPr>
          <p:nvPr/>
        </p:nvSpPr>
        <p:spPr bwMode="auto">
          <a:xfrm flipH="1">
            <a:off x="6588125" y="2349500"/>
            <a:ext cx="566738" cy="0"/>
          </a:xfrm>
          <a:prstGeom prst="line">
            <a:avLst/>
          </a:prstGeom>
          <a:noFill/>
          <a:ln w="1270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49" name="Freeform 57">
            <a:extLst>
              <a:ext uri="{FF2B5EF4-FFF2-40B4-BE49-F238E27FC236}">
                <a16:creationId xmlns:a16="http://schemas.microsoft.com/office/drawing/2014/main" id="{54FFB38F-1C65-A701-1802-E7467A67BF88}"/>
              </a:ext>
            </a:extLst>
          </p:cNvPr>
          <p:cNvSpPr>
            <a:spLocks/>
          </p:cNvSpPr>
          <p:nvPr/>
        </p:nvSpPr>
        <p:spPr bwMode="gray">
          <a:xfrm>
            <a:off x="4643438" y="1987550"/>
            <a:ext cx="2449512" cy="1887538"/>
          </a:xfrm>
          <a:custGeom>
            <a:avLst/>
            <a:gdLst>
              <a:gd name="T0" fmla="*/ 1543 w 1543"/>
              <a:gd name="T1" fmla="*/ 24 h 1189"/>
              <a:gd name="T2" fmla="*/ 1140 w 1543"/>
              <a:gd name="T3" fmla="*/ 166 h 1189"/>
              <a:gd name="T4" fmla="*/ 1004 w 1543"/>
              <a:gd name="T5" fmla="*/ 1022 h 1189"/>
              <a:gd name="T6" fmla="*/ 0 w 1543"/>
              <a:gd name="T7" fmla="*/ 1170 h 1189"/>
            </a:gdLst>
            <a:ahLst/>
            <a:cxnLst>
              <a:cxn ang="0">
                <a:pos x="T0" y="T1"/>
              </a:cxn>
              <a:cxn ang="0">
                <a:pos x="T2" y="T3"/>
              </a:cxn>
              <a:cxn ang="0">
                <a:pos x="T4" y="T5"/>
              </a:cxn>
              <a:cxn ang="0">
                <a:pos x="T6" y="T7"/>
              </a:cxn>
            </a:cxnLst>
            <a:rect l="0" t="0" r="r" b="b"/>
            <a:pathLst>
              <a:path w="1543" h="1189">
                <a:moveTo>
                  <a:pt x="1543" y="24"/>
                </a:moveTo>
                <a:cubicBezTo>
                  <a:pt x="1476" y="47"/>
                  <a:pt x="1230" y="0"/>
                  <a:pt x="1140" y="166"/>
                </a:cubicBezTo>
                <a:cubicBezTo>
                  <a:pt x="1050" y="332"/>
                  <a:pt x="1194" y="855"/>
                  <a:pt x="1004" y="1022"/>
                </a:cubicBezTo>
                <a:cubicBezTo>
                  <a:pt x="814" y="1189"/>
                  <a:pt x="209" y="1139"/>
                  <a:pt x="0" y="1170"/>
                </a:cubicBezTo>
              </a:path>
            </a:pathLst>
          </a:custGeom>
          <a:noFill/>
          <a:ln w="101600" cap="flat" cmpd="sng">
            <a:solidFill>
              <a:srgbClr val="FF9900">
                <a:alpha val="60001"/>
              </a:srgbClr>
            </a:solidFill>
            <a:prstDash val="solid"/>
            <a:round/>
            <a:headEnd type="triangle" w="med" len="med"/>
            <a:tailEnd type="none" w="med" len="me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3053" name="Rectangle 61">
            <a:extLst>
              <a:ext uri="{FF2B5EF4-FFF2-40B4-BE49-F238E27FC236}">
                <a16:creationId xmlns:a16="http://schemas.microsoft.com/office/drawing/2014/main" id="{6A3A14D4-1B9E-9B04-6C58-146B1529CC10}"/>
              </a:ext>
            </a:extLst>
          </p:cNvPr>
          <p:cNvSpPr>
            <a:spLocks noChangeArrowheads="1"/>
          </p:cNvSpPr>
          <p:nvPr/>
        </p:nvSpPr>
        <p:spPr bwMode="auto">
          <a:xfrm>
            <a:off x="7019925" y="2492375"/>
            <a:ext cx="1790700" cy="3048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rgbClr val="4D4D4D"/>
                </a:solidFill>
              </a:rPr>
              <a:t>Business Partners</a:t>
            </a:r>
          </a:p>
        </p:txBody>
      </p:sp>
      <p:sp>
        <p:nvSpPr>
          <p:cNvPr id="213054" name="Line 62">
            <a:extLst>
              <a:ext uri="{FF2B5EF4-FFF2-40B4-BE49-F238E27FC236}">
                <a16:creationId xmlns:a16="http://schemas.microsoft.com/office/drawing/2014/main" id="{8BA8F880-A428-9B7C-1866-C8F9D39E63F8}"/>
              </a:ext>
            </a:extLst>
          </p:cNvPr>
          <p:cNvSpPr>
            <a:spLocks noChangeShapeType="1"/>
          </p:cNvSpPr>
          <p:nvPr/>
        </p:nvSpPr>
        <p:spPr bwMode="auto">
          <a:xfrm flipV="1">
            <a:off x="1403350" y="4076700"/>
            <a:ext cx="215900" cy="57467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13061" name="Picture 69">
            <a:extLst>
              <a:ext uri="{FF2B5EF4-FFF2-40B4-BE49-F238E27FC236}">
                <a16:creationId xmlns:a16="http://schemas.microsoft.com/office/drawing/2014/main" id="{D496E9B8-1D8B-352E-3040-3B31F4E67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3" y="1671638"/>
            <a:ext cx="749300" cy="895350"/>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13062" name="Rectangle 70">
            <a:extLst>
              <a:ext uri="{FF2B5EF4-FFF2-40B4-BE49-F238E27FC236}">
                <a16:creationId xmlns:a16="http://schemas.microsoft.com/office/drawing/2014/main" id="{3513D1A2-E5FF-7042-BBF8-6352CE23FF8A}"/>
              </a:ext>
            </a:extLst>
          </p:cNvPr>
          <p:cNvSpPr>
            <a:spLocks noChangeArrowheads="1"/>
          </p:cNvSpPr>
          <p:nvPr/>
        </p:nvSpPr>
        <p:spPr bwMode="auto">
          <a:xfrm>
            <a:off x="323850" y="2679700"/>
            <a:ext cx="1155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4D4D4D"/>
                </a:solidFill>
              </a:rPr>
              <a:t>External Victim</a:t>
            </a:r>
          </a:p>
        </p:txBody>
      </p:sp>
      <p:sp>
        <p:nvSpPr>
          <p:cNvPr id="213063" name="Rectangle 71">
            <a:extLst>
              <a:ext uri="{FF2B5EF4-FFF2-40B4-BE49-F238E27FC236}">
                <a16:creationId xmlns:a16="http://schemas.microsoft.com/office/drawing/2014/main" id="{62142577-45A4-A3A0-6AAC-CE44EC56F72A}"/>
              </a:ext>
            </a:extLst>
          </p:cNvPr>
          <p:cNvSpPr>
            <a:spLocks noChangeArrowheads="1"/>
          </p:cNvSpPr>
          <p:nvPr/>
        </p:nvSpPr>
        <p:spPr bwMode="ltGray">
          <a:xfrm>
            <a:off x="4195763" y="2924175"/>
            <a:ext cx="1455737" cy="260350"/>
          </a:xfrm>
          <a:prstGeom prst="rect">
            <a:avLst/>
          </a:prstGeom>
          <a:solidFill>
            <a:srgbClr val="3333CC"/>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3333CC"/>
            </a:extrusionClr>
            <a:contourClr>
              <a:srgbClr val="3333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a:solidFill>
                  <a:schemeClr val="bg1"/>
                </a:solidFill>
                <a:latin typeface="Arial" panose="020B0604020202020204" pitchFamily="34" charset="0"/>
              </a:rPr>
              <a:t>Backend Systems</a:t>
            </a:r>
          </a:p>
        </p:txBody>
      </p:sp>
      <p:pic>
        <p:nvPicPr>
          <p:cNvPr id="213064" name="Picture 72">
            <a:extLst>
              <a:ext uri="{FF2B5EF4-FFF2-40B4-BE49-F238E27FC236}">
                <a16:creationId xmlns:a16="http://schemas.microsoft.com/office/drawing/2014/main" id="{387C59CC-6D0A-4CEA-B7EF-30F9DF37B97E}"/>
              </a:ext>
            </a:extLst>
          </p:cNvPr>
          <p:cNvPicPr>
            <a:picLocks noChangeAspect="1" noChangeArrowheads="1"/>
          </p:cNvPicPr>
          <p:nvPr/>
        </p:nvPicPr>
        <p:blipFill>
          <a:blip r:embed="rId6">
            <a:lum bright="24000" contrast="42000"/>
            <a:extLst>
              <a:ext uri="{28A0092B-C50C-407E-A947-70E740481C1C}">
                <a14:useLocalDpi xmlns:a14="http://schemas.microsoft.com/office/drawing/2010/main" val="0"/>
              </a:ext>
            </a:extLst>
          </a:blip>
          <a:srcRect/>
          <a:stretch>
            <a:fillRect/>
          </a:stretch>
        </p:blipFill>
        <p:spPr bwMode="auto">
          <a:xfrm>
            <a:off x="469900" y="4652963"/>
            <a:ext cx="1093788" cy="1268412"/>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13065" name="Rectangle 73">
            <a:extLst>
              <a:ext uri="{FF2B5EF4-FFF2-40B4-BE49-F238E27FC236}">
                <a16:creationId xmlns:a16="http://schemas.microsoft.com/office/drawing/2014/main" id="{23BA286F-0C53-2D82-A8F5-D1769085B576}"/>
              </a:ext>
            </a:extLst>
          </p:cNvPr>
          <p:cNvSpPr>
            <a:spLocks noChangeArrowheads="1"/>
          </p:cNvSpPr>
          <p:nvPr/>
        </p:nvSpPr>
        <p:spPr bwMode="auto">
          <a:xfrm>
            <a:off x="395288" y="5992813"/>
            <a:ext cx="12969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4D4D4D"/>
                </a:solidFill>
              </a:rPr>
              <a:t>External Attacker</a:t>
            </a:r>
          </a:p>
        </p:txBody>
      </p:sp>
      <p:sp>
        <p:nvSpPr>
          <p:cNvPr id="213066" name="Oval 74">
            <a:extLst>
              <a:ext uri="{FF2B5EF4-FFF2-40B4-BE49-F238E27FC236}">
                <a16:creationId xmlns:a16="http://schemas.microsoft.com/office/drawing/2014/main" id="{3E12B278-2B59-FA25-C4A2-34B83927BE47}"/>
              </a:ext>
            </a:extLst>
          </p:cNvPr>
          <p:cNvSpPr>
            <a:spLocks noChangeArrowheads="1"/>
          </p:cNvSpPr>
          <p:nvPr/>
        </p:nvSpPr>
        <p:spPr bwMode="auto">
          <a:xfrm>
            <a:off x="1878013" y="4594225"/>
            <a:ext cx="471487"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1</a:t>
            </a:r>
          </a:p>
        </p:txBody>
      </p:sp>
      <p:sp>
        <p:nvSpPr>
          <p:cNvPr id="213067" name="Rectangle 75">
            <a:extLst>
              <a:ext uri="{FF2B5EF4-FFF2-40B4-BE49-F238E27FC236}">
                <a16:creationId xmlns:a16="http://schemas.microsoft.com/office/drawing/2014/main" id="{F958E73A-D3BB-18BA-5476-3A749D28256B}"/>
              </a:ext>
            </a:extLst>
          </p:cNvPr>
          <p:cNvSpPr>
            <a:spLocks noChangeArrowheads="1"/>
          </p:cNvSpPr>
          <p:nvPr/>
        </p:nvSpPr>
        <p:spPr bwMode="gray">
          <a:xfrm>
            <a:off x="1763713" y="5084763"/>
            <a:ext cx="19446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External attacker steals credentials and data off network</a:t>
            </a:r>
          </a:p>
        </p:txBody>
      </p:sp>
      <p:sp>
        <p:nvSpPr>
          <p:cNvPr id="213068" name="Line 76">
            <a:extLst>
              <a:ext uri="{FF2B5EF4-FFF2-40B4-BE49-F238E27FC236}">
                <a16:creationId xmlns:a16="http://schemas.microsoft.com/office/drawing/2014/main" id="{F17242B2-748A-D2BA-7FA0-7E6E299A1CA4}"/>
              </a:ext>
            </a:extLst>
          </p:cNvPr>
          <p:cNvSpPr>
            <a:spLocks noChangeShapeType="1"/>
          </p:cNvSpPr>
          <p:nvPr/>
        </p:nvSpPr>
        <p:spPr bwMode="auto">
          <a:xfrm flipH="1" flipV="1">
            <a:off x="4716463" y="4076700"/>
            <a:ext cx="215900" cy="7207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13069" name="Picture 77">
            <a:extLst>
              <a:ext uri="{FF2B5EF4-FFF2-40B4-BE49-F238E27FC236}">
                <a16:creationId xmlns:a16="http://schemas.microsoft.com/office/drawing/2014/main" id="{0ED3642C-BA3A-AF8D-4E88-C7D001984084}"/>
              </a:ext>
            </a:extLst>
          </p:cNvPr>
          <p:cNvPicPr>
            <a:picLocks noChangeAspect="1" noChangeArrowheads="1"/>
          </p:cNvPicPr>
          <p:nvPr/>
        </p:nvPicPr>
        <p:blipFill>
          <a:blip r:embed="rId6">
            <a:lum bright="24000" contrast="42000"/>
            <a:extLst>
              <a:ext uri="{28A0092B-C50C-407E-A947-70E740481C1C}">
                <a14:useLocalDpi xmlns:a14="http://schemas.microsoft.com/office/drawing/2010/main" val="0"/>
              </a:ext>
            </a:extLst>
          </a:blip>
          <a:srcRect/>
          <a:stretch>
            <a:fillRect/>
          </a:stretch>
        </p:blipFill>
        <p:spPr bwMode="auto">
          <a:xfrm>
            <a:off x="4787900" y="4724400"/>
            <a:ext cx="1093788" cy="12684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13070" name="Oval 78">
            <a:extLst>
              <a:ext uri="{FF2B5EF4-FFF2-40B4-BE49-F238E27FC236}">
                <a16:creationId xmlns:a16="http://schemas.microsoft.com/office/drawing/2014/main" id="{33FC1E52-39BF-2B70-2E71-7D44F16EFFD8}"/>
              </a:ext>
            </a:extLst>
          </p:cNvPr>
          <p:cNvSpPr>
            <a:spLocks noChangeArrowheads="1"/>
          </p:cNvSpPr>
          <p:nvPr/>
        </p:nvSpPr>
        <p:spPr bwMode="auto">
          <a:xfrm>
            <a:off x="6011863" y="4508500"/>
            <a:ext cx="471487" cy="373063"/>
          </a:xfrm>
          <a:prstGeom prst="ellipse">
            <a:avLst/>
          </a:prstGeom>
          <a:solidFill>
            <a:srgbClr val="66FF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90000"/>
              </a:lnSpc>
            </a:pPr>
            <a:r>
              <a:rPr lang="en-US" altLang="en-US" sz="1400">
                <a:solidFill>
                  <a:schemeClr val="tx1"/>
                </a:solidFill>
                <a:latin typeface="Arial" panose="020B0604020202020204" pitchFamily="34" charset="0"/>
              </a:rPr>
              <a:t>2</a:t>
            </a:r>
          </a:p>
        </p:txBody>
      </p:sp>
      <p:sp>
        <p:nvSpPr>
          <p:cNvPr id="213071" name="Rectangle 79">
            <a:extLst>
              <a:ext uri="{FF2B5EF4-FFF2-40B4-BE49-F238E27FC236}">
                <a16:creationId xmlns:a16="http://schemas.microsoft.com/office/drawing/2014/main" id="{2376B0DF-8499-15AA-C103-4B0CE8A9E9E0}"/>
              </a:ext>
            </a:extLst>
          </p:cNvPr>
          <p:cNvSpPr>
            <a:spLocks noChangeArrowheads="1"/>
          </p:cNvSpPr>
          <p:nvPr/>
        </p:nvSpPr>
        <p:spPr bwMode="gray">
          <a:xfrm>
            <a:off x="6156325" y="5014913"/>
            <a:ext cx="2232025"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lgn="l">
              <a:spcBef>
                <a:spcPct val="20000"/>
              </a:spcBef>
              <a:buFont typeface="Webdings" panose="05030102010509060703" pitchFamily="18" charset="2"/>
              <a:buChar char="&lt;"/>
              <a:defRPr sz="2800">
                <a:solidFill>
                  <a:schemeClr val="tx1"/>
                </a:solidFill>
                <a:latin typeface="Tahoma" panose="020B0604030504040204" pitchFamily="34" charset="0"/>
              </a:defRPr>
            </a:lvl1pPr>
            <a:lvl2pPr marL="568325" indent="-168275" algn="l">
              <a:spcBef>
                <a:spcPct val="20000"/>
              </a:spcBef>
              <a:buFont typeface="Webdings" panose="05030102010509060703" pitchFamily="18" charset="2"/>
              <a:buChar char="4"/>
              <a:defRPr sz="2400">
                <a:solidFill>
                  <a:schemeClr val="tx1"/>
                </a:solidFill>
                <a:latin typeface="Tahoma" panose="020B0604030504040204" pitchFamily="34" charset="0"/>
              </a:defRPr>
            </a:lvl2pPr>
            <a:lvl3pPr marL="1082675" indent="-168275" algn="l">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944688" indent="-169863" algn="l">
              <a:spcBef>
                <a:spcPct val="20000"/>
              </a:spcBef>
              <a:buChar char="–"/>
              <a:defRPr>
                <a:solidFill>
                  <a:schemeClr val="tx1"/>
                </a:solidFill>
                <a:latin typeface="Tahoma" panose="020B0604030504040204" pitchFamily="34" charset="0"/>
              </a:defRPr>
            </a:lvl4pPr>
            <a:lvl5pPr marL="2459038" indent="-168275" algn="l">
              <a:spcBef>
                <a:spcPct val="20000"/>
              </a:spcBef>
              <a:buChar char="»"/>
              <a:defRPr>
                <a:solidFill>
                  <a:schemeClr val="tx1"/>
                </a:solidFill>
                <a:latin typeface="Tahoma" panose="020B0604030504040204" pitchFamily="34" charset="0"/>
              </a:defRPr>
            </a:lvl5pPr>
            <a:lvl6pPr marL="2916238" indent="-168275" fontAlgn="base">
              <a:spcBef>
                <a:spcPct val="20000"/>
              </a:spcBef>
              <a:spcAft>
                <a:spcPct val="0"/>
              </a:spcAft>
              <a:buChar char="»"/>
              <a:defRPr>
                <a:solidFill>
                  <a:schemeClr val="tx1"/>
                </a:solidFill>
                <a:latin typeface="Tahoma" panose="020B0604030504040204" pitchFamily="34" charset="0"/>
              </a:defRPr>
            </a:lvl6pPr>
            <a:lvl7pPr marL="3373438" indent="-168275" fontAlgn="base">
              <a:spcBef>
                <a:spcPct val="20000"/>
              </a:spcBef>
              <a:spcAft>
                <a:spcPct val="0"/>
              </a:spcAft>
              <a:buChar char="»"/>
              <a:defRPr>
                <a:solidFill>
                  <a:schemeClr val="tx1"/>
                </a:solidFill>
                <a:latin typeface="Tahoma" panose="020B0604030504040204" pitchFamily="34" charset="0"/>
              </a:defRPr>
            </a:lvl7pPr>
            <a:lvl8pPr marL="3830638" indent="-168275" fontAlgn="base">
              <a:spcBef>
                <a:spcPct val="20000"/>
              </a:spcBef>
              <a:spcAft>
                <a:spcPct val="0"/>
              </a:spcAft>
              <a:buChar char="»"/>
              <a:defRPr>
                <a:solidFill>
                  <a:schemeClr val="tx1"/>
                </a:solidFill>
                <a:latin typeface="Tahoma" panose="020B0604030504040204" pitchFamily="34" charset="0"/>
              </a:defRPr>
            </a:lvl8pPr>
            <a:lvl9pPr marL="4287838" indent="-168275" fontAlgn="base">
              <a:spcBef>
                <a:spcPct val="20000"/>
              </a:spcBef>
              <a:spcAft>
                <a:spcPct val="0"/>
              </a:spcAft>
              <a:buChar char="»"/>
              <a:defRPr>
                <a:solidFill>
                  <a:schemeClr val="tx1"/>
                </a:solidFill>
                <a:latin typeface="Tahoma" panose="020B0604030504040204" pitchFamily="34" charset="0"/>
              </a:defRPr>
            </a:lvl9pPr>
          </a:lstStyle>
          <a:p>
            <a:pPr>
              <a:buFont typeface="Webdings" panose="05030102010509060703" pitchFamily="18" charset="2"/>
              <a:buNone/>
            </a:pPr>
            <a:r>
              <a:rPr lang="en-US" altLang="en-US" sz="1800" b="0"/>
              <a:t>Internal attacker steals credentials and data from internal network</a:t>
            </a:r>
          </a:p>
        </p:txBody>
      </p:sp>
      <p:pic>
        <p:nvPicPr>
          <p:cNvPr id="213072" name="Picture 80">
            <a:hlinkClick r:id="rId3"/>
            <a:extLst>
              <a:ext uri="{FF2B5EF4-FFF2-40B4-BE49-F238E27FC236}">
                <a16:creationId xmlns:a16="http://schemas.microsoft.com/office/drawing/2014/main" id="{E2240ABA-1E0D-D68A-DD53-A38B73279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262813" y="1557338"/>
            <a:ext cx="838200" cy="868362"/>
          </a:xfrm>
          <a:prstGeom prst="rect">
            <a:avLst/>
          </a:prstGeom>
          <a:solidFill>
            <a:schemeClr val="tx2"/>
          </a:solidFill>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3042"/>
                                        </p:tgtEl>
                                        <p:attrNameLst>
                                          <p:attrName>style.visibility</p:attrName>
                                        </p:attrNameLst>
                                      </p:cBhvr>
                                      <p:to>
                                        <p:strVal val="visible"/>
                                      </p:to>
                                    </p:set>
                                    <p:animEffect transition="in" filter="dissolve">
                                      <p:cBhvr>
                                        <p:cTn id="7" dur="2000"/>
                                        <p:tgtEl>
                                          <p:spTgt spid="21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71B70DB-0068-5FEF-8FFB-A67FE99AD0BD}"/>
              </a:ext>
            </a:extLst>
          </p:cNvPr>
          <p:cNvSpPr>
            <a:spLocks noGrp="1"/>
          </p:cNvSpPr>
          <p:nvPr>
            <p:ph type="sldNum" sz="quarter" idx="10"/>
          </p:nvPr>
        </p:nvSpPr>
        <p:spPr/>
        <p:txBody>
          <a:bodyPr/>
          <a:lstStyle/>
          <a:p>
            <a:fld id="{B80C925A-A8B4-4981-BB65-DC009A07A83B}" type="slidenum">
              <a:rPr lang="en-US" altLang="en-US"/>
              <a:pPr/>
              <a:t>32</a:t>
            </a:fld>
            <a:endParaRPr lang="en-US" altLang="en-US"/>
          </a:p>
        </p:txBody>
      </p:sp>
      <p:sp>
        <p:nvSpPr>
          <p:cNvPr id="194562" name="Rectangle 2">
            <a:extLst>
              <a:ext uri="{FF2B5EF4-FFF2-40B4-BE49-F238E27FC236}">
                <a16:creationId xmlns:a16="http://schemas.microsoft.com/office/drawing/2014/main" id="{E8AF3389-A2D0-E9CC-89A9-CE02533EF96C}"/>
              </a:ext>
            </a:extLst>
          </p:cNvPr>
          <p:cNvSpPr>
            <a:spLocks noGrp="1" noChangeArrowheads="1"/>
          </p:cNvSpPr>
          <p:nvPr>
            <p:ph type="title"/>
          </p:nvPr>
        </p:nvSpPr>
        <p:spPr/>
        <p:txBody>
          <a:bodyPr/>
          <a:lstStyle/>
          <a:p>
            <a:r>
              <a:rPr lang="en-US" altLang="en-US"/>
              <a:t>A10. Failure to Restrict URL Access</a:t>
            </a:r>
          </a:p>
        </p:txBody>
      </p:sp>
      <p:sp>
        <p:nvSpPr>
          <p:cNvPr id="194563" name="Rectangle 3">
            <a:extLst>
              <a:ext uri="{FF2B5EF4-FFF2-40B4-BE49-F238E27FC236}">
                <a16:creationId xmlns:a16="http://schemas.microsoft.com/office/drawing/2014/main" id="{E086B9C5-CB1E-59AE-597F-30E327DE649A}"/>
              </a:ext>
            </a:extLst>
          </p:cNvPr>
          <p:cNvSpPr>
            <a:spLocks noGrp="1" noChangeArrowheads="1"/>
          </p:cNvSpPr>
          <p:nvPr>
            <p:ph type="body" idx="1"/>
          </p:nvPr>
        </p:nvSpPr>
        <p:spPr>
          <a:xfrm>
            <a:off x="457200" y="1262063"/>
            <a:ext cx="8218488" cy="4830762"/>
          </a:xfrm>
        </p:spPr>
        <p:txBody>
          <a:bodyPr/>
          <a:lstStyle/>
          <a:p>
            <a:pPr>
              <a:lnSpc>
                <a:spcPct val="90000"/>
              </a:lnSpc>
            </a:pPr>
            <a:r>
              <a:rPr lang="en-US" altLang="en-US" sz="2400"/>
              <a:t>How do you protect access to URLs (pages)?</a:t>
            </a:r>
          </a:p>
          <a:p>
            <a:pPr lvl="1">
              <a:lnSpc>
                <a:spcPct val="90000"/>
              </a:lnSpc>
            </a:pPr>
            <a:r>
              <a:rPr lang="en-US" altLang="en-US" sz="2000"/>
              <a:t>This is part of enforcing proper “authorization”, along with A4: securing direct object references</a:t>
            </a:r>
          </a:p>
          <a:p>
            <a:pPr lvl="3">
              <a:lnSpc>
                <a:spcPct val="90000"/>
              </a:lnSpc>
            </a:pPr>
            <a:endParaRPr lang="en-US" altLang="en-US" sz="1600"/>
          </a:p>
          <a:p>
            <a:pPr>
              <a:lnSpc>
                <a:spcPct val="90000"/>
              </a:lnSpc>
            </a:pPr>
            <a:r>
              <a:rPr lang="en-US" altLang="en-US" sz="2400"/>
              <a:t>Frequently enforced by</a:t>
            </a:r>
          </a:p>
          <a:p>
            <a:pPr lvl="1">
              <a:lnSpc>
                <a:spcPct val="90000"/>
              </a:lnSpc>
            </a:pPr>
            <a:r>
              <a:rPr lang="en-US" altLang="en-US" sz="2000"/>
              <a:t>Displaying only authorized links and menu choices</a:t>
            </a:r>
          </a:p>
          <a:p>
            <a:pPr lvl="1">
              <a:lnSpc>
                <a:spcPct val="90000"/>
              </a:lnSpc>
            </a:pPr>
            <a:r>
              <a:rPr lang="en-US" altLang="en-US" sz="2000"/>
              <a:t>This is called presentation layer access control, and doesn’t work</a:t>
            </a:r>
          </a:p>
          <a:p>
            <a:pPr lvl="1">
              <a:lnSpc>
                <a:spcPct val="90000"/>
              </a:lnSpc>
            </a:pPr>
            <a:r>
              <a:rPr lang="en-US" altLang="en-US" sz="2000"/>
              <a:t>Attacker simply forges direct access to ‘unauthorized’ pages</a:t>
            </a:r>
          </a:p>
          <a:p>
            <a:pPr lvl="3">
              <a:lnSpc>
                <a:spcPct val="90000"/>
              </a:lnSpc>
            </a:pPr>
            <a:endParaRPr lang="en-US" altLang="en-US" sz="1600"/>
          </a:p>
          <a:p>
            <a:pPr>
              <a:lnSpc>
                <a:spcPct val="90000"/>
              </a:lnSpc>
            </a:pPr>
            <a:r>
              <a:rPr lang="en-US" altLang="en-US" sz="2400"/>
              <a:t>For each URL, a site needs to do 3 things</a:t>
            </a:r>
          </a:p>
          <a:p>
            <a:pPr lvl="1">
              <a:lnSpc>
                <a:spcPct val="90000"/>
              </a:lnSpc>
            </a:pPr>
            <a:r>
              <a:rPr lang="en-US" altLang="en-US" sz="2000"/>
              <a:t>Restrict access to authenticated users (if not public)</a:t>
            </a:r>
          </a:p>
          <a:p>
            <a:pPr lvl="1">
              <a:lnSpc>
                <a:spcPct val="90000"/>
              </a:lnSpc>
            </a:pPr>
            <a:r>
              <a:rPr lang="en-US" altLang="en-US" sz="2000"/>
              <a:t>Enforce any user or role based permissions (if private)</a:t>
            </a:r>
          </a:p>
          <a:p>
            <a:pPr lvl="1">
              <a:lnSpc>
                <a:spcPct val="90000"/>
              </a:lnSpc>
            </a:pPr>
            <a:r>
              <a:rPr lang="en-US" altLang="en-US" sz="2000"/>
              <a:t>Completely disallow requests to unauthorized page types (e.g., config files, log files, source files, etc.)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2B49558A-921A-A942-C638-11189F4D92F7}"/>
              </a:ext>
            </a:extLst>
          </p:cNvPr>
          <p:cNvSpPr>
            <a:spLocks noGrp="1"/>
          </p:cNvSpPr>
          <p:nvPr>
            <p:ph type="sldNum" sz="quarter" idx="10"/>
          </p:nvPr>
        </p:nvSpPr>
        <p:spPr/>
        <p:txBody>
          <a:bodyPr/>
          <a:lstStyle/>
          <a:p>
            <a:fld id="{389C8957-13E7-4527-8AA2-845E4D4B527A}" type="slidenum">
              <a:rPr lang="en-US" altLang="en-US"/>
              <a:pPr/>
              <a:t>33</a:t>
            </a:fld>
            <a:endParaRPr lang="en-US" altLang="en-US"/>
          </a:p>
        </p:txBody>
      </p:sp>
      <p:sp>
        <p:nvSpPr>
          <p:cNvPr id="196610" name="Rectangle 2">
            <a:extLst>
              <a:ext uri="{FF2B5EF4-FFF2-40B4-BE49-F238E27FC236}">
                <a16:creationId xmlns:a16="http://schemas.microsoft.com/office/drawing/2014/main" id="{AE8AF460-557B-1F5E-2134-EC33DAA00857}"/>
              </a:ext>
            </a:extLst>
          </p:cNvPr>
          <p:cNvSpPr>
            <a:spLocks noGrp="1" noChangeArrowheads="1"/>
          </p:cNvSpPr>
          <p:nvPr>
            <p:ph type="title"/>
          </p:nvPr>
        </p:nvSpPr>
        <p:spPr/>
        <p:txBody>
          <a:bodyPr/>
          <a:lstStyle/>
          <a:p>
            <a:r>
              <a:rPr lang="en-US" altLang="en-US"/>
              <a:t>Failure to Restrict URL Access Illustrated</a:t>
            </a:r>
          </a:p>
        </p:txBody>
      </p:sp>
      <p:sp>
        <p:nvSpPr>
          <p:cNvPr id="196611" name="Rectangle 3">
            <a:extLst>
              <a:ext uri="{FF2B5EF4-FFF2-40B4-BE49-F238E27FC236}">
                <a16:creationId xmlns:a16="http://schemas.microsoft.com/office/drawing/2014/main" id="{207EA18C-9C95-D8E8-301A-83E520EB56F2}"/>
              </a:ext>
            </a:extLst>
          </p:cNvPr>
          <p:cNvSpPr>
            <a:spLocks noGrp="1" noChangeArrowheads="1"/>
          </p:cNvSpPr>
          <p:nvPr>
            <p:ph type="body" idx="1"/>
          </p:nvPr>
        </p:nvSpPr>
        <p:spPr>
          <a:xfrm>
            <a:off x="5211763" y="1295400"/>
            <a:ext cx="4040187" cy="4830763"/>
          </a:xfrm>
        </p:spPr>
        <p:txBody>
          <a:bodyPr/>
          <a:lstStyle/>
          <a:p>
            <a:r>
              <a:rPr lang="en-US" altLang="en-US" sz="2400"/>
              <a:t>Attacker notices the URL indicates his role</a:t>
            </a:r>
          </a:p>
          <a:p>
            <a:pPr>
              <a:buFont typeface="Webdings" panose="05030102010509060703" pitchFamily="18" charset="2"/>
              <a:buNone/>
            </a:pPr>
            <a:r>
              <a:rPr lang="en-US" altLang="en-US" sz="2400"/>
              <a:t>    /</a:t>
            </a:r>
            <a:r>
              <a:rPr lang="en-US" altLang="en-US" sz="2400">
                <a:solidFill>
                  <a:srgbClr val="FF0000"/>
                </a:solidFill>
              </a:rPr>
              <a:t>user</a:t>
            </a:r>
            <a:r>
              <a:rPr lang="en-US" altLang="en-US" sz="2400"/>
              <a:t>/getAccounts</a:t>
            </a:r>
          </a:p>
          <a:p>
            <a:endParaRPr lang="en-US" altLang="en-US" sz="2400"/>
          </a:p>
          <a:p>
            <a:r>
              <a:rPr lang="en-US" altLang="en-US" sz="2400"/>
              <a:t>He modifies it to another directory (role)</a:t>
            </a:r>
          </a:p>
          <a:p>
            <a:pPr>
              <a:buFont typeface="Webdings" panose="05030102010509060703" pitchFamily="18" charset="2"/>
              <a:buNone/>
            </a:pPr>
            <a:r>
              <a:rPr lang="en-US" altLang="en-US" sz="2400"/>
              <a:t>    /</a:t>
            </a:r>
            <a:r>
              <a:rPr lang="en-US" altLang="en-US" sz="2400">
                <a:solidFill>
                  <a:srgbClr val="FF0000"/>
                </a:solidFill>
              </a:rPr>
              <a:t>admin</a:t>
            </a:r>
            <a:r>
              <a:rPr lang="en-US" altLang="en-US" sz="2400"/>
              <a:t>/getAccounts, or</a:t>
            </a:r>
          </a:p>
          <a:p>
            <a:pPr>
              <a:buFont typeface="Webdings" panose="05030102010509060703" pitchFamily="18" charset="2"/>
              <a:buNone/>
            </a:pPr>
            <a:r>
              <a:rPr lang="en-US" altLang="en-US" sz="2400"/>
              <a:t>    /</a:t>
            </a:r>
            <a:r>
              <a:rPr lang="en-US" altLang="en-US" sz="2400">
                <a:solidFill>
                  <a:srgbClr val="FF0000"/>
                </a:solidFill>
              </a:rPr>
              <a:t>manager</a:t>
            </a:r>
            <a:r>
              <a:rPr lang="en-US" altLang="en-US" sz="2400"/>
              <a:t>/getAccounts</a:t>
            </a:r>
          </a:p>
          <a:p>
            <a:pPr>
              <a:buFont typeface="Webdings" panose="05030102010509060703" pitchFamily="18" charset="2"/>
              <a:buNone/>
            </a:pPr>
            <a:endParaRPr lang="en-US" altLang="en-US" sz="2400"/>
          </a:p>
          <a:p>
            <a:r>
              <a:rPr lang="en-US" altLang="en-US" sz="2400"/>
              <a:t>Attacker views more accounts than just their own</a:t>
            </a:r>
          </a:p>
          <a:p>
            <a:endParaRPr lang="en-US" altLang="en-US" sz="2400"/>
          </a:p>
        </p:txBody>
      </p:sp>
      <p:pic>
        <p:nvPicPr>
          <p:cNvPr id="196612" name="Picture 4">
            <a:extLst>
              <a:ext uri="{FF2B5EF4-FFF2-40B4-BE49-F238E27FC236}">
                <a16:creationId xmlns:a16="http://schemas.microsoft.com/office/drawing/2014/main" id="{4392EAA6-8A00-D9C9-2454-A85D4073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43000"/>
            <a:ext cx="50419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5BC4529C-14F2-CF2C-19FE-1044C16D3A61}"/>
              </a:ext>
            </a:extLst>
          </p:cNvPr>
          <p:cNvSpPr>
            <a:spLocks noGrp="1"/>
          </p:cNvSpPr>
          <p:nvPr>
            <p:ph type="sldNum" sz="quarter" idx="10"/>
          </p:nvPr>
        </p:nvSpPr>
        <p:spPr/>
        <p:txBody>
          <a:bodyPr/>
          <a:lstStyle/>
          <a:p>
            <a:fld id="{80B53F4F-E69B-4C12-8335-F6E5CA9742A0}" type="slidenum">
              <a:rPr lang="en-US" altLang="en-US"/>
              <a:pPr/>
              <a:t>34</a:t>
            </a:fld>
            <a:endParaRPr lang="en-US" altLang="en-US"/>
          </a:p>
        </p:txBody>
      </p:sp>
      <p:sp>
        <p:nvSpPr>
          <p:cNvPr id="143362" name="Rectangle 2">
            <a:extLst>
              <a:ext uri="{FF2B5EF4-FFF2-40B4-BE49-F238E27FC236}">
                <a16:creationId xmlns:a16="http://schemas.microsoft.com/office/drawing/2014/main" id="{CA380531-B656-F7DF-30A3-E14161B5E37D}"/>
              </a:ext>
            </a:extLst>
          </p:cNvPr>
          <p:cNvSpPr>
            <a:spLocks noGrp="1" noChangeArrowheads="1"/>
          </p:cNvSpPr>
          <p:nvPr>
            <p:ph type="title"/>
          </p:nvPr>
        </p:nvSpPr>
        <p:spPr/>
        <p:txBody>
          <a:bodyPr/>
          <a:lstStyle/>
          <a:p>
            <a:r>
              <a:rPr lang="en-US" altLang="en-US"/>
              <a:t>Join OWASP</a:t>
            </a:r>
          </a:p>
        </p:txBody>
      </p:sp>
      <p:sp>
        <p:nvSpPr>
          <p:cNvPr id="143363" name="Rectangle 3">
            <a:extLst>
              <a:ext uri="{FF2B5EF4-FFF2-40B4-BE49-F238E27FC236}">
                <a16:creationId xmlns:a16="http://schemas.microsoft.com/office/drawing/2014/main" id="{297136E6-4B63-54DD-4322-52D6F9BFEFD7}"/>
              </a:ext>
            </a:extLst>
          </p:cNvPr>
          <p:cNvSpPr>
            <a:spLocks noGrp="1" noChangeArrowheads="1"/>
          </p:cNvSpPr>
          <p:nvPr>
            <p:ph type="body" idx="1"/>
          </p:nvPr>
        </p:nvSpPr>
        <p:spPr/>
        <p:txBody>
          <a:bodyPr/>
          <a:lstStyle/>
          <a:p>
            <a:r>
              <a:rPr lang="en-US" altLang="en-US"/>
              <a:t>The OWASP Spring of Code starts soon!</a:t>
            </a:r>
          </a:p>
          <a:p>
            <a:endParaRPr lang="en-US" altLang="en-US"/>
          </a:p>
          <a:p>
            <a:endParaRPr lang="en-US" altLang="en-US"/>
          </a:p>
        </p:txBody>
      </p:sp>
      <p:pic>
        <p:nvPicPr>
          <p:cNvPr id="143364" name="Picture 4">
            <a:extLst>
              <a:ext uri="{FF2B5EF4-FFF2-40B4-BE49-F238E27FC236}">
                <a16:creationId xmlns:a16="http://schemas.microsoft.com/office/drawing/2014/main" id="{00056DE4-0037-9CBE-DE45-E86518771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60" t="25574" r="4460" b="7849"/>
          <a:stretch>
            <a:fillRect/>
          </a:stretch>
        </p:blipFill>
        <p:spPr bwMode="auto">
          <a:xfrm>
            <a:off x="1403350" y="1989138"/>
            <a:ext cx="6408738" cy="432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2763A56-883F-9223-9BDB-C1FE1470D977}"/>
              </a:ext>
            </a:extLst>
          </p:cNvPr>
          <p:cNvSpPr>
            <a:spLocks noGrp="1"/>
          </p:cNvSpPr>
          <p:nvPr>
            <p:ph type="sldNum" sz="quarter" idx="10"/>
          </p:nvPr>
        </p:nvSpPr>
        <p:spPr/>
        <p:txBody>
          <a:bodyPr/>
          <a:lstStyle/>
          <a:p>
            <a:fld id="{54FA6372-DDAE-442B-BFEE-B395863F626B}" type="slidenum">
              <a:rPr lang="en-US" altLang="en-US"/>
              <a:pPr/>
              <a:t>4</a:t>
            </a:fld>
            <a:endParaRPr lang="en-US" altLang="en-US"/>
          </a:p>
        </p:txBody>
      </p:sp>
      <p:sp>
        <p:nvSpPr>
          <p:cNvPr id="169986" name="Rectangle 2">
            <a:extLst>
              <a:ext uri="{FF2B5EF4-FFF2-40B4-BE49-F238E27FC236}">
                <a16:creationId xmlns:a16="http://schemas.microsoft.com/office/drawing/2014/main" id="{AC71977B-7E33-E21C-F7F4-5F02CEAF5DF3}"/>
              </a:ext>
            </a:extLst>
          </p:cNvPr>
          <p:cNvSpPr>
            <a:spLocks noGrp="1" noChangeArrowheads="1"/>
          </p:cNvSpPr>
          <p:nvPr>
            <p:ph type="title"/>
          </p:nvPr>
        </p:nvSpPr>
        <p:spPr>
          <a:xfrm>
            <a:off x="457200" y="325438"/>
            <a:ext cx="8231188" cy="519112"/>
          </a:xfrm>
          <a:ln/>
          <a:extLst>
            <a:ext uri="{91240B29-F687-4F45-9708-019B960494DF}">
              <a14:hiddenLine xmlns:a14="http://schemas.microsoft.com/office/drawing/2010/main" w="9525">
                <a:solidFill>
                  <a:srgbClr val="000000"/>
                </a:solidFill>
                <a:round/>
                <a:headEnd/>
                <a:tailEnd/>
              </a14:hiddenLine>
            </a:ext>
          </a:extLst>
        </p:spPr>
        <p:txBody>
          <a:bodyPr lIns="90000" tIns="46800" rIns="135000" bIns="4680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OWASP Mission</a:t>
            </a:r>
          </a:p>
        </p:txBody>
      </p:sp>
      <p:sp>
        <p:nvSpPr>
          <p:cNvPr id="169987" name="Rectangle 3">
            <a:extLst>
              <a:ext uri="{FF2B5EF4-FFF2-40B4-BE49-F238E27FC236}">
                <a16:creationId xmlns:a16="http://schemas.microsoft.com/office/drawing/2014/main" id="{B60CC4A7-4E63-1CF7-B43A-6A5D080C9E3E}"/>
              </a:ext>
            </a:extLst>
          </p:cNvPr>
          <p:cNvSpPr>
            <a:spLocks noGrp="1" noChangeArrowheads="1"/>
          </p:cNvSpPr>
          <p:nvPr>
            <p:ph type="body" idx="1"/>
          </p:nvPr>
        </p:nvSpPr>
        <p:spPr>
          <a:xfrm>
            <a:off x="204788" y="2736850"/>
            <a:ext cx="4554537" cy="1373188"/>
          </a:xfrm>
          <a:ln/>
          <a:extLst>
            <a:ext uri="{91240B29-F687-4F45-9708-019B960494DF}">
              <a14:hiddenLine xmlns:a14="http://schemas.microsoft.com/office/drawing/2010/main" w="9525">
                <a:solidFill>
                  <a:srgbClr val="000000"/>
                </a:solidFill>
                <a:round/>
                <a:headEnd/>
                <a:tailEnd/>
              </a14:hiddenLine>
            </a:ext>
          </a:extLst>
        </p:spPr>
        <p:txBody>
          <a:bodyPr lIns="90000" tIns="46800" rIns="135000" bIns="46800" anchor="ctr">
            <a:spAutoFit/>
          </a:bodyPr>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t>To find and fight the causes of insecure software</a:t>
            </a:r>
            <a:endParaRPr lang="en-GB" altLang="en-US"/>
          </a:p>
        </p:txBody>
      </p:sp>
      <p:pic>
        <p:nvPicPr>
          <p:cNvPr id="169988" name="Picture 4">
            <a:extLst>
              <a:ext uri="{FF2B5EF4-FFF2-40B4-BE49-F238E27FC236}">
                <a16:creationId xmlns:a16="http://schemas.microsoft.com/office/drawing/2014/main" id="{63A75C1D-484A-6E5A-3906-AF8D548CA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643063"/>
            <a:ext cx="3571875" cy="3567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3E4635E-7176-E07B-241A-F96B22BBAD09}"/>
              </a:ext>
            </a:extLst>
          </p:cNvPr>
          <p:cNvSpPr>
            <a:spLocks noGrp="1"/>
          </p:cNvSpPr>
          <p:nvPr>
            <p:ph type="sldNum" sz="quarter" idx="10"/>
          </p:nvPr>
        </p:nvSpPr>
        <p:spPr/>
        <p:txBody>
          <a:bodyPr/>
          <a:lstStyle/>
          <a:p>
            <a:fld id="{E37EB59A-69A6-489D-991E-285DE86D3AC5}" type="slidenum">
              <a:rPr lang="en-US" altLang="en-US"/>
              <a:pPr/>
              <a:t>5</a:t>
            </a:fld>
            <a:endParaRPr lang="en-US" altLang="en-US"/>
          </a:p>
        </p:txBody>
      </p:sp>
      <p:sp>
        <p:nvSpPr>
          <p:cNvPr id="219141" name="Oval 5">
            <a:extLst>
              <a:ext uri="{FF2B5EF4-FFF2-40B4-BE49-F238E27FC236}">
                <a16:creationId xmlns:a16="http://schemas.microsoft.com/office/drawing/2014/main" id="{297065A0-72D2-3DA8-E85E-624E6955B1AE}"/>
              </a:ext>
            </a:extLst>
          </p:cNvPr>
          <p:cNvSpPr>
            <a:spLocks noChangeArrowheads="1"/>
          </p:cNvSpPr>
          <p:nvPr/>
        </p:nvSpPr>
        <p:spPr bwMode="auto">
          <a:xfrm>
            <a:off x="3851275" y="1268413"/>
            <a:ext cx="4394200" cy="4394200"/>
          </a:xfrm>
          <a:prstGeom prst="ellipse">
            <a:avLst/>
          </a:prstGeom>
          <a:solidFill>
            <a:srgbClr val="C8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63" name="Freeform 27">
            <a:extLst>
              <a:ext uri="{FF2B5EF4-FFF2-40B4-BE49-F238E27FC236}">
                <a16:creationId xmlns:a16="http://schemas.microsoft.com/office/drawing/2014/main" id="{C2A69E14-090F-AD25-1E7D-B8196AAD4328}"/>
              </a:ext>
            </a:extLst>
          </p:cNvPr>
          <p:cNvSpPr>
            <a:spLocks/>
          </p:cNvSpPr>
          <p:nvPr/>
        </p:nvSpPr>
        <p:spPr bwMode="auto">
          <a:xfrm>
            <a:off x="633413" y="1165225"/>
            <a:ext cx="4443412" cy="1420813"/>
          </a:xfrm>
          <a:custGeom>
            <a:avLst/>
            <a:gdLst>
              <a:gd name="T0" fmla="*/ 122 w 2799"/>
              <a:gd name="T1" fmla="*/ 865 h 895"/>
              <a:gd name="T2" fmla="*/ 1473 w 2799"/>
              <a:gd name="T3" fmla="*/ 865 h 895"/>
              <a:gd name="T4" fmla="*/ 1655 w 2799"/>
              <a:gd name="T5" fmla="*/ 854 h 895"/>
              <a:gd name="T6" fmla="*/ 1591 w 2799"/>
              <a:gd name="T7" fmla="*/ 755 h 895"/>
              <a:gd name="T8" fmla="*/ 1582 w 2799"/>
              <a:gd name="T9" fmla="*/ 583 h 895"/>
              <a:gd name="T10" fmla="*/ 1735 w 2799"/>
              <a:gd name="T11" fmla="*/ 338 h 895"/>
              <a:gd name="T12" fmla="*/ 2026 w 2799"/>
              <a:gd name="T13" fmla="*/ 188 h 895"/>
              <a:gd name="T14" fmla="*/ 2415 w 2799"/>
              <a:gd name="T15" fmla="*/ 295 h 895"/>
              <a:gd name="T16" fmla="*/ 2253 w 2799"/>
              <a:gd name="T17" fmla="*/ 360 h 895"/>
              <a:gd name="T18" fmla="*/ 2679 w 2799"/>
              <a:gd name="T19" fmla="*/ 410 h 895"/>
              <a:gd name="T20" fmla="*/ 2778 w 2799"/>
              <a:gd name="T21" fmla="*/ 426 h 895"/>
              <a:gd name="T22" fmla="*/ 2751 w 2799"/>
              <a:gd name="T23" fmla="*/ 393 h 895"/>
              <a:gd name="T24" fmla="*/ 2488 w 2799"/>
              <a:gd name="T25" fmla="*/ 72 h 895"/>
              <a:gd name="T26" fmla="*/ 2482 w 2799"/>
              <a:gd name="T27" fmla="*/ 197 h 895"/>
              <a:gd name="T28" fmla="*/ 2008 w 2799"/>
              <a:gd name="T29" fmla="*/ 15 h 895"/>
              <a:gd name="T30" fmla="*/ 1258 w 2799"/>
              <a:gd name="T31" fmla="*/ 107 h 895"/>
              <a:gd name="T32" fmla="*/ 530 w 2799"/>
              <a:gd name="T33" fmla="*/ 419 h 895"/>
              <a:gd name="T34" fmla="*/ 68 w 2799"/>
              <a:gd name="T35" fmla="*/ 821 h 895"/>
              <a:gd name="T36" fmla="*/ 122 w 2799"/>
              <a:gd name="T37" fmla="*/ 865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9" h="895">
                <a:moveTo>
                  <a:pt x="122" y="865"/>
                </a:moveTo>
                <a:cubicBezTo>
                  <a:pt x="366" y="881"/>
                  <a:pt x="1217" y="867"/>
                  <a:pt x="1473" y="865"/>
                </a:cubicBezTo>
                <a:cubicBezTo>
                  <a:pt x="1728" y="863"/>
                  <a:pt x="1635" y="872"/>
                  <a:pt x="1655" y="854"/>
                </a:cubicBezTo>
                <a:cubicBezTo>
                  <a:pt x="1674" y="836"/>
                  <a:pt x="1603" y="800"/>
                  <a:pt x="1591" y="755"/>
                </a:cubicBezTo>
                <a:cubicBezTo>
                  <a:pt x="1578" y="710"/>
                  <a:pt x="1558" y="652"/>
                  <a:pt x="1582" y="583"/>
                </a:cubicBezTo>
                <a:cubicBezTo>
                  <a:pt x="1606" y="514"/>
                  <a:pt x="1661" y="404"/>
                  <a:pt x="1735" y="338"/>
                </a:cubicBezTo>
                <a:cubicBezTo>
                  <a:pt x="1809" y="272"/>
                  <a:pt x="1913" y="195"/>
                  <a:pt x="2026" y="188"/>
                </a:cubicBezTo>
                <a:cubicBezTo>
                  <a:pt x="2139" y="181"/>
                  <a:pt x="2377" y="266"/>
                  <a:pt x="2415" y="295"/>
                </a:cubicBezTo>
                <a:cubicBezTo>
                  <a:pt x="2453" y="324"/>
                  <a:pt x="2209" y="341"/>
                  <a:pt x="2253" y="360"/>
                </a:cubicBezTo>
                <a:cubicBezTo>
                  <a:pt x="2297" y="379"/>
                  <a:pt x="2592" y="399"/>
                  <a:pt x="2679" y="410"/>
                </a:cubicBezTo>
                <a:cubicBezTo>
                  <a:pt x="2766" y="421"/>
                  <a:pt x="2766" y="429"/>
                  <a:pt x="2778" y="426"/>
                </a:cubicBezTo>
                <a:cubicBezTo>
                  <a:pt x="2790" y="423"/>
                  <a:pt x="2799" y="452"/>
                  <a:pt x="2751" y="393"/>
                </a:cubicBezTo>
                <a:cubicBezTo>
                  <a:pt x="2702" y="334"/>
                  <a:pt x="2534" y="105"/>
                  <a:pt x="2488" y="72"/>
                </a:cubicBezTo>
                <a:cubicBezTo>
                  <a:pt x="2443" y="39"/>
                  <a:pt x="2562" y="206"/>
                  <a:pt x="2482" y="197"/>
                </a:cubicBezTo>
                <a:cubicBezTo>
                  <a:pt x="2401" y="188"/>
                  <a:pt x="2212" y="30"/>
                  <a:pt x="2008" y="15"/>
                </a:cubicBezTo>
                <a:cubicBezTo>
                  <a:pt x="1804" y="0"/>
                  <a:pt x="1505" y="40"/>
                  <a:pt x="1258" y="107"/>
                </a:cubicBezTo>
                <a:cubicBezTo>
                  <a:pt x="1011" y="174"/>
                  <a:pt x="728" y="300"/>
                  <a:pt x="530" y="419"/>
                </a:cubicBezTo>
                <a:cubicBezTo>
                  <a:pt x="332" y="538"/>
                  <a:pt x="137" y="747"/>
                  <a:pt x="68" y="821"/>
                </a:cubicBezTo>
                <a:cubicBezTo>
                  <a:pt x="0" y="895"/>
                  <a:pt x="111" y="856"/>
                  <a:pt x="122" y="865"/>
                </a:cubicBezTo>
                <a:close/>
              </a:path>
            </a:pathLst>
          </a:custGeom>
          <a:solidFill>
            <a:srgbClr val="6699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38" name="Rectangle 2">
            <a:extLst>
              <a:ext uri="{FF2B5EF4-FFF2-40B4-BE49-F238E27FC236}">
                <a16:creationId xmlns:a16="http://schemas.microsoft.com/office/drawing/2014/main" id="{8D2D3146-06D3-5CD6-4F95-A7FB62B4228E}"/>
              </a:ext>
            </a:extLst>
          </p:cNvPr>
          <p:cNvSpPr>
            <a:spLocks noGrp="1" noChangeArrowheads="1"/>
          </p:cNvSpPr>
          <p:nvPr>
            <p:ph type="title"/>
          </p:nvPr>
        </p:nvSpPr>
        <p:spPr/>
        <p:txBody>
          <a:bodyPr/>
          <a:lstStyle/>
          <a:p>
            <a:r>
              <a:rPr lang="en-US" altLang="en-US"/>
              <a:t>OWASP Body of Knowledge</a:t>
            </a:r>
          </a:p>
        </p:txBody>
      </p:sp>
      <p:sp>
        <p:nvSpPr>
          <p:cNvPr id="219142" name="Line 6">
            <a:extLst>
              <a:ext uri="{FF2B5EF4-FFF2-40B4-BE49-F238E27FC236}">
                <a16:creationId xmlns:a16="http://schemas.microsoft.com/office/drawing/2014/main" id="{9B861C92-5FCE-5C46-0817-A38597134C04}"/>
              </a:ext>
            </a:extLst>
          </p:cNvPr>
          <p:cNvSpPr>
            <a:spLocks noChangeShapeType="1"/>
          </p:cNvSpPr>
          <p:nvPr/>
        </p:nvSpPr>
        <p:spPr bwMode="auto">
          <a:xfrm>
            <a:off x="6059488" y="1271588"/>
            <a:ext cx="0" cy="4392612"/>
          </a:xfrm>
          <a:prstGeom prst="line">
            <a:avLst/>
          </a:prstGeom>
          <a:noFill/>
          <a:ln w="57150">
            <a:solidFill>
              <a:srgbClr val="EAEA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3" name="Line 7">
            <a:extLst>
              <a:ext uri="{FF2B5EF4-FFF2-40B4-BE49-F238E27FC236}">
                <a16:creationId xmlns:a16="http://schemas.microsoft.com/office/drawing/2014/main" id="{BD296005-75A5-8A7C-78F4-E8606A83AC46}"/>
              </a:ext>
            </a:extLst>
          </p:cNvPr>
          <p:cNvSpPr>
            <a:spLocks noChangeShapeType="1"/>
          </p:cNvSpPr>
          <p:nvPr/>
        </p:nvSpPr>
        <p:spPr bwMode="auto">
          <a:xfrm flipV="1">
            <a:off x="4213225" y="2351088"/>
            <a:ext cx="3743325" cy="2303462"/>
          </a:xfrm>
          <a:prstGeom prst="line">
            <a:avLst/>
          </a:prstGeom>
          <a:noFill/>
          <a:ln w="57150">
            <a:solidFill>
              <a:srgbClr val="EAEA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4" name="Line 8">
            <a:extLst>
              <a:ext uri="{FF2B5EF4-FFF2-40B4-BE49-F238E27FC236}">
                <a16:creationId xmlns:a16="http://schemas.microsoft.com/office/drawing/2014/main" id="{660FD670-1946-5D3A-AD41-828A7125016E}"/>
              </a:ext>
            </a:extLst>
          </p:cNvPr>
          <p:cNvSpPr>
            <a:spLocks noChangeShapeType="1"/>
          </p:cNvSpPr>
          <p:nvPr/>
        </p:nvSpPr>
        <p:spPr bwMode="auto">
          <a:xfrm>
            <a:off x="4140200" y="2422525"/>
            <a:ext cx="3816350" cy="2160588"/>
          </a:xfrm>
          <a:prstGeom prst="line">
            <a:avLst/>
          </a:prstGeom>
          <a:noFill/>
          <a:ln w="57150">
            <a:solidFill>
              <a:srgbClr val="EAEA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40" name="Oval 4">
            <a:extLst>
              <a:ext uri="{FF2B5EF4-FFF2-40B4-BE49-F238E27FC236}">
                <a16:creationId xmlns:a16="http://schemas.microsoft.com/office/drawing/2014/main" id="{78C020D1-AFCD-13A9-2893-1A5134761FC9}"/>
              </a:ext>
            </a:extLst>
          </p:cNvPr>
          <p:cNvSpPr>
            <a:spLocks noChangeArrowheads="1"/>
          </p:cNvSpPr>
          <p:nvPr/>
        </p:nvSpPr>
        <p:spPr bwMode="auto">
          <a:xfrm>
            <a:off x="5221288" y="2638425"/>
            <a:ext cx="1655762" cy="1655763"/>
          </a:xfrm>
          <a:prstGeom prst="ellipse">
            <a:avLst/>
          </a:prstGeom>
          <a:solidFill>
            <a:srgbClr val="EAEAEA"/>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200">
                <a:solidFill>
                  <a:srgbClr val="4D4D4D"/>
                </a:solidFill>
              </a:rPr>
              <a:t>Core AppSec</a:t>
            </a:r>
            <a:br>
              <a:rPr lang="en-US" altLang="en-US" sz="1200">
                <a:solidFill>
                  <a:srgbClr val="4D4D4D"/>
                </a:solidFill>
              </a:rPr>
            </a:br>
            <a:r>
              <a:rPr lang="en-US" altLang="en-US" sz="1200">
                <a:solidFill>
                  <a:srgbClr val="4D4D4D"/>
                </a:solidFill>
              </a:rPr>
              <a:t>Knowledge Base</a:t>
            </a:r>
          </a:p>
        </p:txBody>
      </p:sp>
      <p:sp>
        <p:nvSpPr>
          <p:cNvPr id="219145" name="Rectangle 9">
            <a:extLst>
              <a:ext uri="{FF2B5EF4-FFF2-40B4-BE49-F238E27FC236}">
                <a16:creationId xmlns:a16="http://schemas.microsoft.com/office/drawing/2014/main" id="{7BA02F41-1464-3AC3-36A9-3F4A701192D3}"/>
              </a:ext>
            </a:extLst>
          </p:cNvPr>
          <p:cNvSpPr>
            <a:spLocks noChangeArrowheads="1"/>
          </p:cNvSpPr>
          <p:nvPr/>
        </p:nvSpPr>
        <p:spPr bwMode="auto">
          <a:xfrm>
            <a:off x="3902075" y="3333750"/>
            <a:ext cx="1239838"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Acquiring and</a:t>
            </a:r>
            <a:br>
              <a:rPr lang="en-US" altLang="en-US" sz="1200">
                <a:solidFill>
                  <a:schemeClr val="bg1"/>
                </a:solidFill>
              </a:rPr>
            </a:br>
            <a:r>
              <a:rPr lang="en-US" altLang="en-US" sz="1200">
                <a:solidFill>
                  <a:schemeClr val="bg1"/>
                </a:solidFill>
              </a:rPr>
              <a:t>Building</a:t>
            </a:r>
            <a:br>
              <a:rPr lang="en-US" altLang="en-US" sz="1200">
                <a:solidFill>
                  <a:schemeClr val="bg1"/>
                </a:solidFill>
              </a:rPr>
            </a:br>
            <a:r>
              <a:rPr lang="en-US" altLang="en-US" sz="1200">
                <a:solidFill>
                  <a:schemeClr val="bg1"/>
                </a:solidFill>
              </a:rPr>
              <a:t>Secure Apps</a:t>
            </a:r>
          </a:p>
        </p:txBody>
      </p:sp>
      <p:sp>
        <p:nvSpPr>
          <p:cNvPr id="219146" name="Rectangle 10">
            <a:extLst>
              <a:ext uri="{FF2B5EF4-FFF2-40B4-BE49-F238E27FC236}">
                <a16:creationId xmlns:a16="http://schemas.microsoft.com/office/drawing/2014/main" id="{2944D5E6-BD0D-470D-8B8E-BE3D11662AA7}"/>
              </a:ext>
            </a:extLst>
          </p:cNvPr>
          <p:cNvSpPr>
            <a:spLocks noChangeArrowheads="1"/>
          </p:cNvSpPr>
          <p:nvPr/>
        </p:nvSpPr>
        <p:spPr bwMode="auto">
          <a:xfrm>
            <a:off x="4706938" y="1890713"/>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Verifying</a:t>
            </a:r>
            <a:br>
              <a:rPr lang="en-US" altLang="en-US" sz="1200">
                <a:solidFill>
                  <a:schemeClr val="bg1"/>
                </a:solidFill>
              </a:rPr>
            </a:br>
            <a:r>
              <a:rPr lang="en-US" altLang="en-US" sz="1200">
                <a:solidFill>
                  <a:schemeClr val="bg1"/>
                </a:solidFill>
              </a:rPr>
              <a:t>App Security</a:t>
            </a:r>
          </a:p>
        </p:txBody>
      </p:sp>
      <p:sp>
        <p:nvSpPr>
          <p:cNvPr id="219147" name="Rectangle 11">
            <a:extLst>
              <a:ext uri="{FF2B5EF4-FFF2-40B4-BE49-F238E27FC236}">
                <a16:creationId xmlns:a16="http://schemas.microsoft.com/office/drawing/2014/main" id="{F339B116-472B-7739-45FC-8C2437A14CF5}"/>
              </a:ext>
            </a:extLst>
          </p:cNvPr>
          <p:cNvSpPr>
            <a:spLocks noChangeArrowheads="1"/>
          </p:cNvSpPr>
          <p:nvPr/>
        </p:nvSpPr>
        <p:spPr bwMode="auto">
          <a:xfrm>
            <a:off x="6219825" y="1890713"/>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Managing</a:t>
            </a:r>
            <a:br>
              <a:rPr lang="en-US" altLang="en-US" sz="1200">
                <a:solidFill>
                  <a:schemeClr val="bg1"/>
                </a:solidFill>
              </a:rPr>
            </a:br>
            <a:r>
              <a:rPr lang="en-US" altLang="en-US" sz="1200">
                <a:solidFill>
                  <a:schemeClr val="bg1"/>
                </a:solidFill>
              </a:rPr>
              <a:t>App Security</a:t>
            </a:r>
          </a:p>
        </p:txBody>
      </p:sp>
      <p:sp>
        <p:nvSpPr>
          <p:cNvPr id="219148" name="Rectangle 12">
            <a:extLst>
              <a:ext uri="{FF2B5EF4-FFF2-40B4-BE49-F238E27FC236}">
                <a16:creationId xmlns:a16="http://schemas.microsoft.com/office/drawing/2014/main" id="{2BAF7D4B-EB2A-9E2E-B6A0-C917BAC366A8}"/>
              </a:ext>
            </a:extLst>
          </p:cNvPr>
          <p:cNvSpPr>
            <a:spLocks noChangeArrowheads="1"/>
          </p:cNvSpPr>
          <p:nvPr/>
        </p:nvSpPr>
        <p:spPr bwMode="auto">
          <a:xfrm>
            <a:off x="7083425" y="3186113"/>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App Security</a:t>
            </a:r>
            <a:br>
              <a:rPr lang="en-US" altLang="en-US" sz="1200">
                <a:solidFill>
                  <a:schemeClr val="bg1"/>
                </a:solidFill>
              </a:rPr>
            </a:br>
            <a:r>
              <a:rPr lang="en-US" altLang="en-US" sz="1200">
                <a:solidFill>
                  <a:schemeClr val="bg1"/>
                </a:solidFill>
              </a:rPr>
              <a:t>Tools</a:t>
            </a:r>
          </a:p>
        </p:txBody>
      </p:sp>
      <p:sp>
        <p:nvSpPr>
          <p:cNvPr id="219149" name="Rectangle 13">
            <a:extLst>
              <a:ext uri="{FF2B5EF4-FFF2-40B4-BE49-F238E27FC236}">
                <a16:creationId xmlns:a16="http://schemas.microsoft.com/office/drawing/2014/main" id="{DECD74B0-AF1D-4CA1-80F4-B403C7B6BB4D}"/>
              </a:ext>
            </a:extLst>
          </p:cNvPr>
          <p:cNvSpPr>
            <a:spLocks noChangeArrowheads="1"/>
          </p:cNvSpPr>
          <p:nvPr/>
        </p:nvSpPr>
        <p:spPr bwMode="auto">
          <a:xfrm>
            <a:off x="6213475" y="4483100"/>
            <a:ext cx="12684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AppSec</a:t>
            </a:r>
            <a:br>
              <a:rPr lang="en-US" altLang="en-US" sz="1200">
                <a:solidFill>
                  <a:schemeClr val="bg1"/>
                </a:solidFill>
              </a:rPr>
            </a:br>
            <a:r>
              <a:rPr lang="en-US" altLang="en-US" sz="1200">
                <a:solidFill>
                  <a:schemeClr val="bg1"/>
                </a:solidFill>
              </a:rPr>
              <a:t>Education and</a:t>
            </a:r>
          </a:p>
          <a:p>
            <a:r>
              <a:rPr lang="en-US" altLang="en-US" sz="1200">
                <a:solidFill>
                  <a:schemeClr val="bg1"/>
                </a:solidFill>
              </a:rPr>
              <a:t>CBT</a:t>
            </a:r>
          </a:p>
        </p:txBody>
      </p:sp>
      <p:sp>
        <p:nvSpPr>
          <p:cNvPr id="219150" name="Rectangle 14">
            <a:extLst>
              <a:ext uri="{FF2B5EF4-FFF2-40B4-BE49-F238E27FC236}">
                <a16:creationId xmlns:a16="http://schemas.microsoft.com/office/drawing/2014/main" id="{1FFE47B2-D3D3-ECE5-224E-961B89E9125F}"/>
              </a:ext>
            </a:extLst>
          </p:cNvPr>
          <p:cNvSpPr>
            <a:spLocks noChangeArrowheads="1"/>
          </p:cNvSpPr>
          <p:nvPr/>
        </p:nvSpPr>
        <p:spPr bwMode="auto">
          <a:xfrm>
            <a:off x="4741863" y="4554538"/>
            <a:ext cx="118586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bg1"/>
                </a:solidFill>
              </a:rPr>
              <a:t>Research to</a:t>
            </a:r>
          </a:p>
          <a:p>
            <a:r>
              <a:rPr lang="en-US" altLang="en-US" sz="1200">
                <a:solidFill>
                  <a:schemeClr val="bg1"/>
                </a:solidFill>
              </a:rPr>
              <a:t>Secure New</a:t>
            </a:r>
          </a:p>
          <a:p>
            <a:r>
              <a:rPr lang="en-US" altLang="en-US" sz="1200">
                <a:solidFill>
                  <a:schemeClr val="bg1"/>
                </a:solidFill>
              </a:rPr>
              <a:t>Technologies</a:t>
            </a:r>
          </a:p>
        </p:txBody>
      </p:sp>
      <p:sp>
        <p:nvSpPr>
          <p:cNvPr id="219151" name="AutoShape 15">
            <a:extLst>
              <a:ext uri="{FF2B5EF4-FFF2-40B4-BE49-F238E27FC236}">
                <a16:creationId xmlns:a16="http://schemas.microsoft.com/office/drawing/2014/main" id="{357D883A-28B3-FAD6-1ADF-DF4B7B9DB8DE}"/>
              </a:ext>
            </a:extLst>
          </p:cNvPr>
          <p:cNvSpPr>
            <a:spLocks/>
          </p:cNvSpPr>
          <p:nvPr/>
        </p:nvSpPr>
        <p:spPr bwMode="auto">
          <a:xfrm>
            <a:off x="7164388" y="4941888"/>
            <a:ext cx="1692275" cy="1266825"/>
          </a:xfrm>
          <a:prstGeom prst="borderCallout1">
            <a:avLst>
              <a:gd name="adj1" fmla="val 9023"/>
              <a:gd name="adj2" fmla="val -4505"/>
              <a:gd name="adj3" fmla="val -106769"/>
              <a:gd name="adj4" fmla="val -64069"/>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Principles</a:t>
            </a:r>
          </a:p>
          <a:p>
            <a:r>
              <a:rPr lang="en-US" altLang="en-US" sz="1200">
                <a:solidFill>
                  <a:schemeClr val="tx2"/>
                </a:solidFill>
              </a:rPr>
              <a:t>Threat Agents, Attacks, Vulnerabilities, Impacts, and Countermeasures</a:t>
            </a:r>
          </a:p>
        </p:txBody>
      </p:sp>
      <p:sp>
        <p:nvSpPr>
          <p:cNvPr id="219153" name="Rectangle 17">
            <a:extLst>
              <a:ext uri="{FF2B5EF4-FFF2-40B4-BE49-F238E27FC236}">
                <a16:creationId xmlns:a16="http://schemas.microsoft.com/office/drawing/2014/main" id="{56F1639E-70FB-110F-0403-A1623C51781C}"/>
              </a:ext>
            </a:extLst>
          </p:cNvPr>
          <p:cNvSpPr>
            <a:spLocks noChangeArrowheads="1"/>
          </p:cNvSpPr>
          <p:nvPr/>
        </p:nvSpPr>
        <p:spPr bwMode="auto">
          <a:xfrm>
            <a:off x="323850" y="5807075"/>
            <a:ext cx="3024188" cy="577850"/>
          </a:xfrm>
          <a:prstGeom prst="rect">
            <a:avLst/>
          </a:prstGeom>
          <a:solidFill>
            <a:srgbClr val="FBFEDE"/>
          </a:solidFill>
          <a:ln>
            <a:noFill/>
          </a:ln>
          <a:effectLst/>
          <a:scene3d>
            <a:camera prst="legacyPerspectiveTopRight"/>
            <a:lightRig rig="legacyFlat3" dir="b"/>
          </a:scene3d>
          <a:sp3d extrusionH="887400" prstMaterial="legacyMatte">
            <a:bevelT w="13500" h="13500" prst="angle"/>
            <a:bevelB w="13500" h="13500" prst="angle"/>
            <a:extrusionClr>
              <a:srgbClr val="FBFEDE"/>
            </a:extrusionClr>
            <a:contourClr>
              <a:srgbClr val="FBFEDE"/>
            </a:contourClr>
          </a:sp3d>
          <a:extLst>
            <a:ext uri="{91240B29-F687-4F45-9708-019B960494DF}">
              <a14:hiddenLine xmlns:a14="http://schemas.microsoft.com/office/drawing/2010/main" w="57150" cmpd="thickThin"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sz="1200">
                <a:solidFill>
                  <a:schemeClr val="tx2"/>
                </a:solidFill>
              </a:rPr>
              <a:t>OWASP Foundation 501c3</a:t>
            </a:r>
          </a:p>
        </p:txBody>
      </p:sp>
      <p:sp>
        <p:nvSpPr>
          <p:cNvPr id="219154" name="Rectangle 18">
            <a:extLst>
              <a:ext uri="{FF2B5EF4-FFF2-40B4-BE49-F238E27FC236}">
                <a16:creationId xmlns:a16="http://schemas.microsoft.com/office/drawing/2014/main" id="{426760DB-3D67-51B7-9C91-04EAFB84502B}"/>
              </a:ext>
            </a:extLst>
          </p:cNvPr>
          <p:cNvSpPr>
            <a:spLocks noChangeArrowheads="1"/>
          </p:cNvSpPr>
          <p:nvPr/>
        </p:nvSpPr>
        <p:spPr bwMode="auto">
          <a:xfrm>
            <a:off x="323850" y="5156200"/>
            <a:ext cx="3024188" cy="577850"/>
          </a:xfrm>
          <a:prstGeom prst="rect">
            <a:avLst/>
          </a:prstGeom>
          <a:solidFill>
            <a:srgbClr val="FBFEDE"/>
          </a:solidFill>
          <a:ln>
            <a:noFill/>
          </a:ln>
          <a:effectLst/>
          <a:scene3d>
            <a:camera prst="legacyPerspectiveTopRight"/>
            <a:lightRig rig="legacyFlat3" dir="b"/>
          </a:scene3d>
          <a:sp3d extrusionH="887400" prstMaterial="legacyMatte">
            <a:bevelT w="13500" h="13500" prst="angle"/>
            <a:bevelB w="13500" h="13500" prst="angle"/>
            <a:extrusionClr>
              <a:srgbClr val="FBFEDE"/>
            </a:extrusionClr>
            <a:contourClr>
              <a:srgbClr val="FBFEDE"/>
            </a:contourClr>
          </a:sp3d>
          <a:extLst>
            <a:ext uri="{91240B29-F687-4F45-9708-019B960494DF}">
              <a14:hiddenLine xmlns:a14="http://schemas.microsoft.com/office/drawing/2010/main" w="57150" cmpd="thickThin"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r>
              <a:rPr lang="en-US" altLang="en-US" sz="1200">
                <a:solidFill>
                  <a:schemeClr val="tx2"/>
                </a:solidFill>
              </a:rPr>
              <a:t>OWASP Community Platform</a:t>
            </a:r>
          </a:p>
          <a:p>
            <a:r>
              <a:rPr lang="en-US" altLang="en-US" sz="1200">
                <a:solidFill>
                  <a:schemeClr val="tx2"/>
                </a:solidFill>
              </a:rPr>
              <a:t>(wiki, forums, mailing lists)</a:t>
            </a:r>
          </a:p>
        </p:txBody>
      </p:sp>
      <p:sp>
        <p:nvSpPr>
          <p:cNvPr id="219155" name="Rectangle 19">
            <a:extLst>
              <a:ext uri="{FF2B5EF4-FFF2-40B4-BE49-F238E27FC236}">
                <a16:creationId xmlns:a16="http://schemas.microsoft.com/office/drawing/2014/main" id="{3C025369-75A7-B46F-6C4E-E9BAFBB41CEA}"/>
              </a:ext>
            </a:extLst>
          </p:cNvPr>
          <p:cNvSpPr>
            <a:spLocks noChangeArrowheads="1"/>
          </p:cNvSpPr>
          <p:nvPr/>
        </p:nvSpPr>
        <p:spPr bwMode="auto">
          <a:xfrm flipV="1">
            <a:off x="323850" y="2854325"/>
            <a:ext cx="936625" cy="2233613"/>
          </a:xfrm>
          <a:prstGeom prst="rect">
            <a:avLst/>
          </a:prstGeom>
          <a:solidFill>
            <a:srgbClr val="FBFEDE"/>
          </a:solidFill>
          <a:ln>
            <a:noFill/>
          </a:ln>
          <a:effectLst/>
          <a:scene3d>
            <a:camera prst="legacyPerspectiveTopRight"/>
            <a:lightRig rig="legacyFlat3" dir="b"/>
          </a:scene3d>
          <a:sp3d extrusionH="887400" prstMaterial="legacyMatte">
            <a:bevelT w="13500" h="13500" prst="angle"/>
            <a:bevelB w="13500" h="13500" prst="angle"/>
            <a:extrusionClr>
              <a:srgbClr val="FBFEDE"/>
            </a:extrusionClr>
            <a:contourClr>
              <a:srgbClr val="FBFEDE"/>
            </a:contourClr>
          </a:sp3d>
          <a:extLst>
            <a:ext uri="{91240B29-F687-4F45-9708-019B960494DF}">
              <a14:hiddenLine xmlns:a14="http://schemas.microsoft.com/office/drawing/2010/main" w="57150" cmpd="thickThin"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flatTx/>
          </a:bodyPr>
          <a:lstStyle/>
          <a:p>
            <a:r>
              <a:rPr lang="en-US" altLang="en-US" sz="1200">
                <a:solidFill>
                  <a:schemeClr val="tx2"/>
                </a:solidFill>
              </a:rPr>
              <a:t>Projects</a:t>
            </a:r>
          </a:p>
        </p:txBody>
      </p:sp>
      <p:sp>
        <p:nvSpPr>
          <p:cNvPr id="219157" name="Rectangle 21">
            <a:extLst>
              <a:ext uri="{FF2B5EF4-FFF2-40B4-BE49-F238E27FC236}">
                <a16:creationId xmlns:a16="http://schemas.microsoft.com/office/drawing/2014/main" id="{C9770E4D-B670-F544-C568-2500EB8A0454}"/>
              </a:ext>
            </a:extLst>
          </p:cNvPr>
          <p:cNvSpPr>
            <a:spLocks noChangeArrowheads="1"/>
          </p:cNvSpPr>
          <p:nvPr/>
        </p:nvSpPr>
        <p:spPr bwMode="auto">
          <a:xfrm flipV="1">
            <a:off x="1377950" y="2852738"/>
            <a:ext cx="936625" cy="2233612"/>
          </a:xfrm>
          <a:prstGeom prst="rect">
            <a:avLst/>
          </a:prstGeom>
          <a:solidFill>
            <a:srgbClr val="FBFEDE"/>
          </a:solidFill>
          <a:ln>
            <a:noFill/>
          </a:ln>
          <a:effectLst/>
          <a:scene3d>
            <a:camera prst="legacyPerspectiveTopRight"/>
            <a:lightRig rig="legacyFlat3" dir="b"/>
          </a:scene3d>
          <a:sp3d extrusionH="887400" prstMaterial="legacyMatte">
            <a:bevelT w="13500" h="13500" prst="angle"/>
            <a:bevelB w="13500" h="13500" prst="angle"/>
            <a:extrusionClr>
              <a:srgbClr val="FBFEDE"/>
            </a:extrusionClr>
            <a:contourClr>
              <a:srgbClr val="FBFEDE"/>
            </a:contourClr>
          </a:sp3d>
          <a:extLst>
            <a:ext uri="{91240B29-F687-4F45-9708-019B960494DF}">
              <a14:hiddenLine xmlns:a14="http://schemas.microsoft.com/office/drawing/2010/main" w="57150" cmpd="thickThin"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flatTx/>
          </a:bodyPr>
          <a:lstStyle/>
          <a:p>
            <a:r>
              <a:rPr lang="en-US" altLang="en-US" sz="1200">
                <a:solidFill>
                  <a:schemeClr val="tx2"/>
                </a:solidFill>
              </a:rPr>
              <a:t>Chapters</a:t>
            </a:r>
          </a:p>
        </p:txBody>
      </p:sp>
      <p:sp>
        <p:nvSpPr>
          <p:cNvPr id="219158" name="Rectangle 22">
            <a:extLst>
              <a:ext uri="{FF2B5EF4-FFF2-40B4-BE49-F238E27FC236}">
                <a16:creationId xmlns:a16="http://schemas.microsoft.com/office/drawing/2014/main" id="{C2FE1F83-26A7-0591-8CB7-0064703F781A}"/>
              </a:ext>
            </a:extLst>
          </p:cNvPr>
          <p:cNvSpPr>
            <a:spLocks noChangeArrowheads="1"/>
          </p:cNvSpPr>
          <p:nvPr/>
        </p:nvSpPr>
        <p:spPr bwMode="auto">
          <a:xfrm flipV="1">
            <a:off x="2411413" y="2852738"/>
            <a:ext cx="936625" cy="2233612"/>
          </a:xfrm>
          <a:prstGeom prst="rect">
            <a:avLst/>
          </a:prstGeom>
          <a:solidFill>
            <a:srgbClr val="FBFEDE"/>
          </a:solidFill>
          <a:ln>
            <a:noFill/>
          </a:ln>
          <a:effectLst/>
          <a:scene3d>
            <a:camera prst="legacyPerspectiveTopRight"/>
            <a:lightRig rig="legacyFlat3" dir="b"/>
          </a:scene3d>
          <a:sp3d extrusionH="887400" prstMaterial="legacyMatte">
            <a:bevelT w="13500" h="13500" prst="angle"/>
            <a:bevelB w="13500" h="13500" prst="angle"/>
            <a:extrusionClr>
              <a:srgbClr val="FBFEDE"/>
            </a:extrusionClr>
            <a:contourClr>
              <a:srgbClr val="FBFEDE"/>
            </a:contourClr>
          </a:sp3d>
          <a:extLst>
            <a:ext uri="{91240B29-F687-4F45-9708-019B960494DF}">
              <a14:hiddenLine xmlns:a14="http://schemas.microsoft.com/office/drawing/2010/main" w="57150" cmpd="thickThin"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flatTx/>
          </a:bodyPr>
          <a:lstStyle/>
          <a:p>
            <a:r>
              <a:rPr lang="en-US" altLang="en-US" sz="1200">
                <a:solidFill>
                  <a:schemeClr val="tx2"/>
                </a:solidFill>
              </a:rPr>
              <a:t>AppSec Conferences</a:t>
            </a:r>
          </a:p>
        </p:txBody>
      </p:sp>
      <p:sp>
        <p:nvSpPr>
          <p:cNvPr id="219160" name="Line 24">
            <a:extLst>
              <a:ext uri="{FF2B5EF4-FFF2-40B4-BE49-F238E27FC236}">
                <a16:creationId xmlns:a16="http://schemas.microsoft.com/office/drawing/2014/main" id="{914CEDFB-1BB0-2592-8700-9EB890EF220C}"/>
              </a:ext>
            </a:extLst>
          </p:cNvPr>
          <p:cNvSpPr>
            <a:spLocks noChangeShapeType="1"/>
          </p:cNvSpPr>
          <p:nvPr/>
        </p:nvSpPr>
        <p:spPr bwMode="auto">
          <a:xfrm>
            <a:off x="827088" y="2492375"/>
            <a:ext cx="2160587"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64" name="AutoShape 28">
            <a:extLst>
              <a:ext uri="{FF2B5EF4-FFF2-40B4-BE49-F238E27FC236}">
                <a16:creationId xmlns:a16="http://schemas.microsoft.com/office/drawing/2014/main" id="{2CDA2EF1-432E-8356-95E7-6743CFC0EB39}"/>
              </a:ext>
            </a:extLst>
          </p:cNvPr>
          <p:cNvSpPr>
            <a:spLocks/>
          </p:cNvSpPr>
          <p:nvPr/>
        </p:nvSpPr>
        <p:spPr bwMode="auto">
          <a:xfrm flipH="1">
            <a:off x="1763713" y="2706688"/>
            <a:ext cx="1692275" cy="1266825"/>
          </a:xfrm>
          <a:prstGeom prst="borderCallout1">
            <a:avLst>
              <a:gd name="adj1" fmla="val 9019"/>
              <a:gd name="adj2" fmla="val -4505"/>
              <a:gd name="adj3" fmla="val 42477"/>
              <a:gd name="adj4" fmla="val -50380"/>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Guide to Building Secure  Web Applications and Web Services</a:t>
            </a:r>
          </a:p>
        </p:txBody>
      </p:sp>
      <p:sp>
        <p:nvSpPr>
          <p:cNvPr id="219165" name="AutoShape 29">
            <a:extLst>
              <a:ext uri="{FF2B5EF4-FFF2-40B4-BE49-F238E27FC236}">
                <a16:creationId xmlns:a16="http://schemas.microsoft.com/office/drawing/2014/main" id="{D0124243-11D2-48B7-66B2-AB1EA6D20524}"/>
              </a:ext>
            </a:extLst>
          </p:cNvPr>
          <p:cNvSpPr>
            <a:spLocks/>
          </p:cNvSpPr>
          <p:nvPr/>
        </p:nvSpPr>
        <p:spPr bwMode="auto">
          <a:xfrm flipH="1">
            <a:off x="2195513" y="1266825"/>
            <a:ext cx="1692275" cy="1266825"/>
          </a:xfrm>
          <a:prstGeom prst="borderCallout1">
            <a:avLst>
              <a:gd name="adj1" fmla="val 9019"/>
              <a:gd name="adj2" fmla="val -4505"/>
              <a:gd name="adj3" fmla="val 61528"/>
              <a:gd name="adj4" fmla="val -48782"/>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Guide to Application Security Testing and Code Reviewing</a:t>
            </a:r>
          </a:p>
        </p:txBody>
      </p:sp>
      <p:sp>
        <p:nvSpPr>
          <p:cNvPr id="219166" name="AutoShape 30">
            <a:extLst>
              <a:ext uri="{FF2B5EF4-FFF2-40B4-BE49-F238E27FC236}">
                <a16:creationId xmlns:a16="http://schemas.microsoft.com/office/drawing/2014/main" id="{EA28F035-770D-4991-EE0A-F61A7904004F}"/>
              </a:ext>
            </a:extLst>
          </p:cNvPr>
          <p:cNvSpPr>
            <a:spLocks/>
          </p:cNvSpPr>
          <p:nvPr/>
        </p:nvSpPr>
        <p:spPr bwMode="auto">
          <a:xfrm>
            <a:off x="7451725" y="3716338"/>
            <a:ext cx="1692275" cy="1266825"/>
          </a:xfrm>
          <a:prstGeom prst="borderCallout1">
            <a:avLst>
              <a:gd name="adj1" fmla="val 9023"/>
              <a:gd name="adj2" fmla="val -4505"/>
              <a:gd name="adj3" fmla="val -17042"/>
              <a:gd name="adj4" fmla="val -10227"/>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Tools for Scanning, Testing, Simulating, and Reporting Web App Security Issues</a:t>
            </a:r>
          </a:p>
        </p:txBody>
      </p:sp>
      <p:sp>
        <p:nvSpPr>
          <p:cNvPr id="219167" name="AutoShape 31">
            <a:extLst>
              <a:ext uri="{FF2B5EF4-FFF2-40B4-BE49-F238E27FC236}">
                <a16:creationId xmlns:a16="http://schemas.microsoft.com/office/drawing/2014/main" id="{52976082-6A24-6710-DE12-648FF4F827EE}"/>
              </a:ext>
            </a:extLst>
          </p:cNvPr>
          <p:cNvSpPr>
            <a:spLocks/>
          </p:cNvSpPr>
          <p:nvPr/>
        </p:nvSpPr>
        <p:spPr bwMode="auto">
          <a:xfrm flipH="1">
            <a:off x="4427538" y="5299075"/>
            <a:ext cx="1692275" cy="1266825"/>
          </a:xfrm>
          <a:prstGeom prst="borderCallout1">
            <a:avLst>
              <a:gd name="adj1" fmla="val 9019"/>
              <a:gd name="adj2" fmla="val -4505"/>
              <a:gd name="adj3" fmla="val -28199"/>
              <a:gd name="adj4" fmla="val -28241"/>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Web Based Learning Environment and Guide for Learning Application Security</a:t>
            </a:r>
          </a:p>
        </p:txBody>
      </p:sp>
      <p:sp>
        <p:nvSpPr>
          <p:cNvPr id="219169" name="AutoShape 33">
            <a:extLst>
              <a:ext uri="{FF2B5EF4-FFF2-40B4-BE49-F238E27FC236}">
                <a16:creationId xmlns:a16="http://schemas.microsoft.com/office/drawing/2014/main" id="{B796956B-C77F-5634-2827-D86FFF10F572}"/>
              </a:ext>
            </a:extLst>
          </p:cNvPr>
          <p:cNvSpPr>
            <a:spLocks/>
          </p:cNvSpPr>
          <p:nvPr/>
        </p:nvSpPr>
        <p:spPr bwMode="auto">
          <a:xfrm>
            <a:off x="7308850" y="1052513"/>
            <a:ext cx="1692275" cy="1266825"/>
          </a:xfrm>
          <a:prstGeom prst="borderCallout1">
            <a:avLst>
              <a:gd name="adj1" fmla="val 9023"/>
              <a:gd name="adj2" fmla="val -4505"/>
              <a:gd name="adj3" fmla="val 56769"/>
              <a:gd name="adj4" fmla="val -38931"/>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Guidance and Tools for Measuring and Managing Application Security</a:t>
            </a:r>
          </a:p>
        </p:txBody>
      </p:sp>
      <p:sp>
        <p:nvSpPr>
          <p:cNvPr id="219171" name="AutoShape 35">
            <a:extLst>
              <a:ext uri="{FF2B5EF4-FFF2-40B4-BE49-F238E27FC236}">
                <a16:creationId xmlns:a16="http://schemas.microsoft.com/office/drawing/2014/main" id="{E62AB9AB-421D-BA44-FDEE-E8F4B1B8737E}"/>
              </a:ext>
            </a:extLst>
          </p:cNvPr>
          <p:cNvSpPr>
            <a:spLocks/>
          </p:cNvSpPr>
          <p:nvPr/>
        </p:nvSpPr>
        <p:spPr bwMode="auto">
          <a:xfrm flipH="1">
            <a:off x="2411413" y="5011738"/>
            <a:ext cx="1692275" cy="1266825"/>
          </a:xfrm>
          <a:prstGeom prst="borderCallout1">
            <a:avLst>
              <a:gd name="adj1" fmla="val 9019"/>
              <a:gd name="adj2" fmla="val -4505"/>
              <a:gd name="adj3" fmla="val -18421"/>
              <a:gd name="adj4" fmla="val -48222"/>
            </a:avLst>
          </a:prstGeom>
          <a:solidFill>
            <a:srgbClr val="FFFF99"/>
          </a:solidFill>
          <a:ln w="57150" algn="ctr">
            <a:solidFill>
              <a:schemeClr val="tx1"/>
            </a:solidFill>
            <a:miter lim="800000"/>
            <a:headEnd/>
            <a:tailEnd type="triangle" w="med" len="med"/>
          </a:ln>
          <a:effectLst>
            <a:outerShdw dist="35921" dir="2700000" algn="ctr" rotWithShape="0">
              <a:schemeClr val="bg2"/>
            </a:outerShdw>
          </a:effectLst>
        </p:spPr>
        <p:txBody>
          <a:bodyPr/>
          <a:lstStyle/>
          <a:p>
            <a:r>
              <a:rPr lang="en-US" altLang="en-US" sz="1200">
                <a:solidFill>
                  <a:schemeClr val="tx2"/>
                </a:solidFill>
              </a:rPr>
              <a:t>Research Projects to Figure Out How to Secure the Use of New Technologies (like Ajax)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9151"/>
                                        </p:tgtEl>
                                        <p:attrNameLst>
                                          <p:attrName>style.visibility</p:attrName>
                                        </p:attrNameLst>
                                      </p:cBhvr>
                                      <p:to>
                                        <p:strVal val="visible"/>
                                      </p:to>
                                    </p:set>
                                    <p:animEffect transition="in" filter="fade">
                                      <p:cBhvr>
                                        <p:cTn id="7" dur="500"/>
                                        <p:tgtEl>
                                          <p:spTgt spid="219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219151"/>
                                        </p:tgtEl>
                                      </p:cBhvr>
                                    </p:animEffect>
                                    <p:set>
                                      <p:cBhvr>
                                        <p:cTn id="12" dur="1" fill="hold">
                                          <p:stCondLst>
                                            <p:cond delay="499"/>
                                          </p:stCondLst>
                                        </p:cTn>
                                        <p:tgtEl>
                                          <p:spTgt spid="21915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19164"/>
                                        </p:tgtEl>
                                        <p:attrNameLst>
                                          <p:attrName>style.visibility</p:attrName>
                                        </p:attrNameLst>
                                      </p:cBhvr>
                                      <p:to>
                                        <p:strVal val="visible"/>
                                      </p:to>
                                    </p:set>
                                    <p:animEffect transition="in" filter="fade">
                                      <p:cBhvr>
                                        <p:cTn id="15" dur="500"/>
                                        <p:tgtEl>
                                          <p:spTgt spid="21916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500"/>
                                        <p:tgtEl>
                                          <p:spTgt spid="219164"/>
                                        </p:tgtEl>
                                      </p:cBhvr>
                                    </p:animEffect>
                                    <p:set>
                                      <p:cBhvr>
                                        <p:cTn id="20" dur="1" fill="hold">
                                          <p:stCondLst>
                                            <p:cond delay="499"/>
                                          </p:stCondLst>
                                        </p:cTn>
                                        <p:tgtEl>
                                          <p:spTgt spid="21916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19165"/>
                                        </p:tgtEl>
                                        <p:attrNameLst>
                                          <p:attrName>style.visibility</p:attrName>
                                        </p:attrNameLst>
                                      </p:cBhvr>
                                      <p:to>
                                        <p:strVal val="visible"/>
                                      </p:to>
                                    </p:set>
                                    <p:animEffect transition="in" filter="fade">
                                      <p:cBhvr>
                                        <p:cTn id="23" dur="500"/>
                                        <p:tgtEl>
                                          <p:spTgt spid="2191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219165"/>
                                        </p:tgtEl>
                                      </p:cBhvr>
                                    </p:animEffect>
                                    <p:set>
                                      <p:cBhvr>
                                        <p:cTn id="28" dur="1" fill="hold">
                                          <p:stCondLst>
                                            <p:cond delay="499"/>
                                          </p:stCondLst>
                                        </p:cTn>
                                        <p:tgtEl>
                                          <p:spTgt spid="21916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19169"/>
                                        </p:tgtEl>
                                        <p:attrNameLst>
                                          <p:attrName>style.visibility</p:attrName>
                                        </p:attrNameLst>
                                      </p:cBhvr>
                                      <p:to>
                                        <p:strVal val="visible"/>
                                      </p:to>
                                    </p:set>
                                    <p:animEffect transition="in" filter="fade">
                                      <p:cBhvr>
                                        <p:cTn id="31" dur="500"/>
                                        <p:tgtEl>
                                          <p:spTgt spid="21916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grpId="1" nodeType="clickEffect">
                                  <p:stCondLst>
                                    <p:cond delay="0"/>
                                  </p:stCondLst>
                                  <p:childTnLst>
                                    <p:animEffect transition="out" filter="fade">
                                      <p:cBhvr>
                                        <p:cTn id="35" dur="500"/>
                                        <p:tgtEl>
                                          <p:spTgt spid="219169"/>
                                        </p:tgtEl>
                                      </p:cBhvr>
                                    </p:animEffect>
                                    <p:set>
                                      <p:cBhvr>
                                        <p:cTn id="36" dur="1" fill="hold">
                                          <p:stCondLst>
                                            <p:cond delay="499"/>
                                          </p:stCondLst>
                                        </p:cTn>
                                        <p:tgtEl>
                                          <p:spTgt spid="219169"/>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19166"/>
                                        </p:tgtEl>
                                        <p:attrNameLst>
                                          <p:attrName>style.visibility</p:attrName>
                                        </p:attrNameLst>
                                      </p:cBhvr>
                                      <p:to>
                                        <p:strVal val="visible"/>
                                      </p:to>
                                    </p:set>
                                    <p:animEffect transition="in" filter="fade">
                                      <p:cBhvr>
                                        <p:cTn id="39" dur="500"/>
                                        <p:tgtEl>
                                          <p:spTgt spid="21916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grpId="1" nodeType="clickEffect">
                                  <p:stCondLst>
                                    <p:cond delay="0"/>
                                  </p:stCondLst>
                                  <p:childTnLst>
                                    <p:animEffect transition="out" filter="fade">
                                      <p:cBhvr>
                                        <p:cTn id="43" dur="500"/>
                                        <p:tgtEl>
                                          <p:spTgt spid="219166"/>
                                        </p:tgtEl>
                                      </p:cBhvr>
                                    </p:animEffect>
                                    <p:set>
                                      <p:cBhvr>
                                        <p:cTn id="44" dur="1" fill="hold">
                                          <p:stCondLst>
                                            <p:cond delay="499"/>
                                          </p:stCondLst>
                                        </p:cTn>
                                        <p:tgtEl>
                                          <p:spTgt spid="21916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9167"/>
                                        </p:tgtEl>
                                        <p:attrNameLst>
                                          <p:attrName>style.visibility</p:attrName>
                                        </p:attrNameLst>
                                      </p:cBhvr>
                                      <p:to>
                                        <p:strVal val="visible"/>
                                      </p:to>
                                    </p:set>
                                    <p:animEffect transition="in" filter="fade">
                                      <p:cBhvr>
                                        <p:cTn id="47" dur="500"/>
                                        <p:tgtEl>
                                          <p:spTgt spid="2191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xit" presetSubtype="0" fill="hold" grpId="1" nodeType="clickEffect">
                                  <p:stCondLst>
                                    <p:cond delay="0"/>
                                  </p:stCondLst>
                                  <p:childTnLst>
                                    <p:animEffect transition="out" filter="fade">
                                      <p:cBhvr>
                                        <p:cTn id="51" dur="500"/>
                                        <p:tgtEl>
                                          <p:spTgt spid="219167"/>
                                        </p:tgtEl>
                                      </p:cBhvr>
                                    </p:animEffect>
                                    <p:set>
                                      <p:cBhvr>
                                        <p:cTn id="52" dur="1" fill="hold">
                                          <p:stCondLst>
                                            <p:cond delay="499"/>
                                          </p:stCondLst>
                                        </p:cTn>
                                        <p:tgtEl>
                                          <p:spTgt spid="21916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19171"/>
                                        </p:tgtEl>
                                        <p:attrNameLst>
                                          <p:attrName>style.visibility</p:attrName>
                                        </p:attrNameLst>
                                      </p:cBhvr>
                                      <p:to>
                                        <p:strVal val="visible"/>
                                      </p:to>
                                    </p:set>
                                    <p:animEffect transition="in" filter="fade">
                                      <p:cBhvr>
                                        <p:cTn id="55" dur="500"/>
                                        <p:tgtEl>
                                          <p:spTgt spid="21917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xit" presetSubtype="0" fill="hold" grpId="1" nodeType="clickEffect">
                                  <p:stCondLst>
                                    <p:cond delay="0"/>
                                  </p:stCondLst>
                                  <p:childTnLst>
                                    <p:animEffect transition="out" filter="fade">
                                      <p:cBhvr>
                                        <p:cTn id="59" dur="500"/>
                                        <p:tgtEl>
                                          <p:spTgt spid="219171"/>
                                        </p:tgtEl>
                                      </p:cBhvr>
                                    </p:animEffect>
                                    <p:set>
                                      <p:cBhvr>
                                        <p:cTn id="60" dur="1" fill="hold">
                                          <p:stCondLst>
                                            <p:cond delay="499"/>
                                          </p:stCondLst>
                                        </p:cTn>
                                        <p:tgtEl>
                                          <p:spTgt spid="219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1" grpId="0" animBg="1"/>
      <p:bldP spid="219151" grpId="1" animBg="1"/>
      <p:bldP spid="219164" grpId="0" animBg="1"/>
      <p:bldP spid="219164" grpId="1" animBg="1"/>
      <p:bldP spid="219165" grpId="0" animBg="1"/>
      <p:bldP spid="219165" grpId="1" animBg="1"/>
      <p:bldP spid="219166" grpId="0" animBg="1"/>
      <p:bldP spid="219166" grpId="1" animBg="1"/>
      <p:bldP spid="219167" grpId="0" animBg="1"/>
      <p:bldP spid="219167" grpId="1" animBg="1"/>
      <p:bldP spid="219169" grpId="0" animBg="1"/>
      <p:bldP spid="219169" grpId="1" animBg="1"/>
      <p:bldP spid="219171" grpId="0" animBg="1"/>
      <p:bldP spid="21917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253F5BE-0FF1-257C-1401-01926BBB3F2E}"/>
              </a:ext>
            </a:extLst>
          </p:cNvPr>
          <p:cNvSpPr>
            <a:spLocks noGrp="1"/>
          </p:cNvSpPr>
          <p:nvPr>
            <p:ph type="sldNum" sz="quarter" idx="10"/>
          </p:nvPr>
        </p:nvSpPr>
        <p:spPr/>
        <p:txBody>
          <a:bodyPr/>
          <a:lstStyle/>
          <a:p>
            <a:fld id="{686F77AF-B1FD-43C4-B556-7F8A892EB130}" type="slidenum">
              <a:rPr lang="en-US" altLang="en-US"/>
              <a:pPr/>
              <a:t>6</a:t>
            </a:fld>
            <a:endParaRPr lang="en-US" altLang="en-US"/>
          </a:p>
        </p:txBody>
      </p:sp>
      <p:pic>
        <p:nvPicPr>
          <p:cNvPr id="116771" name="Picture 35" descr="The Security Development Lifecycle">
            <a:hlinkClick r:id="rId4"/>
            <a:extLst>
              <a:ext uri="{FF2B5EF4-FFF2-40B4-BE49-F238E27FC236}">
                <a16:creationId xmlns:a16="http://schemas.microsoft.com/office/drawing/2014/main" id="{053D0F79-CBB7-1C0B-9C71-E803CCD9B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479742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16738" name="Rectangle 2">
            <a:extLst>
              <a:ext uri="{FF2B5EF4-FFF2-40B4-BE49-F238E27FC236}">
                <a16:creationId xmlns:a16="http://schemas.microsoft.com/office/drawing/2014/main" id="{9652F79C-8A10-D065-CB42-171D9D0A7F1A}"/>
              </a:ext>
            </a:extLst>
          </p:cNvPr>
          <p:cNvSpPr>
            <a:spLocks noGrp="1" noChangeArrowheads="1"/>
          </p:cNvSpPr>
          <p:nvPr>
            <p:ph type="title"/>
          </p:nvPr>
        </p:nvSpPr>
        <p:spPr/>
        <p:txBody>
          <a:bodyPr/>
          <a:lstStyle/>
          <a:p>
            <a:r>
              <a:rPr lang="en-US" altLang="en-US"/>
              <a:t>OWASP Projects are:</a:t>
            </a:r>
          </a:p>
        </p:txBody>
      </p:sp>
      <p:sp>
        <p:nvSpPr>
          <p:cNvPr id="116739" name="Rectangle 3">
            <a:extLst>
              <a:ext uri="{FF2B5EF4-FFF2-40B4-BE49-F238E27FC236}">
                <a16:creationId xmlns:a16="http://schemas.microsoft.com/office/drawing/2014/main" id="{3B674CBD-2D48-871A-6E98-E6F836D484F1}"/>
              </a:ext>
            </a:extLst>
          </p:cNvPr>
          <p:cNvSpPr>
            <a:spLocks noGrp="1" noChangeArrowheads="1"/>
          </p:cNvSpPr>
          <p:nvPr>
            <p:ph type="body" idx="1"/>
          </p:nvPr>
        </p:nvSpPr>
        <p:spPr>
          <a:xfrm>
            <a:off x="457200" y="1125538"/>
            <a:ext cx="8229600" cy="4830762"/>
          </a:xfrm>
        </p:spPr>
        <p:txBody>
          <a:bodyPr/>
          <a:lstStyle/>
          <a:p>
            <a:r>
              <a:rPr lang="en-US" altLang="en-US"/>
              <a:t>Alive on our wiki …</a:t>
            </a:r>
          </a:p>
        </p:txBody>
      </p:sp>
      <p:pic>
        <p:nvPicPr>
          <p:cNvPr id="116744" name="Picture 8">
            <a:hlinkClick r:id="rId6"/>
            <a:extLst>
              <a:ext uri="{FF2B5EF4-FFF2-40B4-BE49-F238E27FC236}">
                <a16:creationId xmlns:a16="http://schemas.microsoft.com/office/drawing/2014/main" id="{83A0290C-86EA-EB46-4CF8-D6E5D2CF7F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1188" y="4565650"/>
            <a:ext cx="4953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46" name="Picture 10">
            <a:hlinkClick r:id="rId8"/>
            <a:extLst>
              <a:ext uri="{FF2B5EF4-FFF2-40B4-BE49-F238E27FC236}">
                <a16:creationId xmlns:a16="http://schemas.microsoft.com/office/drawing/2014/main" id="{29EC78EC-7288-A032-DAF0-82458E0474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7988" y="2349500"/>
            <a:ext cx="5619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48" name="Picture 12">
            <a:hlinkClick r:id="rId10"/>
            <a:extLst>
              <a:ext uri="{FF2B5EF4-FFF2-40B4-BE49-F238E27FC236}">
                <a16:creationId xmlns:a16="http://schemas.microsoft.com/office/drawing/2014/main" id="{7C6E24B4-D87F-EB13-70FF-FEEA0DDE10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8888" y="4565650"/>
            <a:ext cx="5810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0" name="Picture 14">
            <a:hlinkClick r:id="rId12"/>
            <a:extLst>
              <a:ext uri="{FF2B5EF4-FFF2-40B4-BE49-F238E27FC236}">
                <a16:creationId xmlns:a16="http://schemas.microsoft.com/office/drawing/2014/main" id="{FC831D13-78E9-AC2C-42D2-7B6D0815BA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0063" y="4005263"/>
            <a:ext cx="4953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1" name="Picture 15">
            <a:hlinkClick r:id="rId14"/>
            <a:extLst>
              <a:ext uri="{FF2B5EF4-FFF2-40B4-BE49-F238E27FC236}">
                <a16:creationId xmlns:a16="http://schemas.microsoft.com/office/drawing/2014/main" id="{CE058E0D-8327-FC9F-7FC9-FB0FC6A93C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2050" y="1468438"/>
            <a:ext cx="571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3" name="Picture 17">
            <a:hlinkClick r:id="rId16"/>
            <a:extLst>
              <a:ext uri="{FF2B5EF4-FFF2-40B4-BE49-F238E27FC236}">
                <a16:creationId xmlns:a16="http://schemas.microsoft.com/office/drawing/2014/main" id="{5734795C-B929-945F-60A8-EC121EBF1F0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77088" y="1397000"/>
            <a:ext cx="5810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5" name="Picture 19">
            <a:hlinkClick r:id="rId18"/>
            <a:extLst>
              <a:ext uri="{FF2B5EF4-FFF2-40B4-BE49-F238E27FC236}">
                <a16:creationId xmlns:a16="http://schemas.microsoft.com/office/drawing/2014/main" id="{3DE3FADF-E544-69FF-CAD5-254559763C3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7450" y="1973263"/>
            <a:ext cx="4953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7" name="Picture 21">
            <a:hlinkClick r:id="rId20"/>
            <a:extLst>
              <a:ext uri="{FF2B5EF4-FFF2-40B4-BE49-F238E27FC236}">
                <a16:creationId xmlns:a16="http://schemas.microsoft.com/office/drawing/2014/main" id="{7CF6CFD4-1A25-6B0E-08ED-70220A2630F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69025" y="4205288"/>
            <a:ext cx="5334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59" name="Picture 23">
            <a:hlinkClick r:id="rId22"/>
            <a:extLst>
              <a:ext uri="{FF2B5EF4-FFF2-40B4-BE49-F238E27FC236}">
                <a16:creationId xmlns:a16="http://schemas.microsoft.com/office/drawing/2014/main" id="{7AE62EED-3A0F-B28B-A894-48DAD6E2D87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65788" y="2044700"/>
            <a:ext cx="571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61" name="Picture 25">
            <a:hlinkClick r:id="rId24"/>
            <a:extLst>
              <a:ext uri="{FF2B5EF4-FFF2-40B4-BE49-F238E27FC236}">
                <a16:creationId xmlns:a16="http://schemas.microsoft.com/office/drawing/2014/main" id="{3ADCCDF0-34BC-E3DE-0C8E-DA6DDB9572B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11863" y="3357563"/>
            <a:ext cx="5905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63" name="Picture 27">
            <a:hlinkClick r:id="rId26"/>
            <a:extLst>
              <a:ext uri="{FF2B5EF4-FFF2-40B4-BE49-F238E27FC236}">
                <a16:creationId xmlns:a16="http://schemas.microsoft.com/office/drawing/2014/main" id="{71328BDC-DC0D-A5C4-1F85-79AE2DAED7E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24788" y="3844925"/>
            <a:ext cx="5619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65" name="Picture 29">
            <a:hlinkClick r:id="rId28"/>
            <a:extLst>
              <a:ext uri="{FF2B5EF4-FFF2-40B4-BE49-F238E27FC236}">
                <a16:creationId xmlns:a16="http://schemas.microsoft.com/office/drawing/2014/main" id="{6CE75C83-728E-FCFD-41E6-5D1425D1CA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673850" y="2044700"/>
            <a:ext cx="571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67" name="Picture 31">
            <a:hlinkClick r:id="rId30"/>
            <a:extLst>
              <a:ext uri="{FF2B5EF4-FFF2-40B4-BE49-F238E27FC236}">
                <a16:creationId xmlns:a16="http://schemas.microsoft.com/office/drawing/2014/main" id="{02EBA011-45EF-DC10-DE1C-842C2BBBBFC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084888" y="2636838"/>
            <a:ext cx="5524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69" name="Picture 33">
            <a:hlinkClick r:id="rId32"/>
            <a:extLst>
              <a:ext uri="{FF2B5EF4-FFF2-40B4-BE49-F238E27FC236}">
                <a16:creationId xmlns:a16="http://schemas.microsoft.com/office/drawing/2014/main" id="{5BB9D77F-318C-A873-8EB9-1F294A9DE55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08625" y="2924175"/>
            <a:ext cx="5619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6773" name="Picture 37" descr="Applied Cryptography: Protocols, Algorithms, and Source Code in C, 2nd Edition">
            <a:hlinkClick r:id="rId34"/>
            <a:extLst>
              <a:ext uri="{FF2B5EF4-FFF2-40B4-BE49-F238E27FC236}">
                <a16:creationId xmlns:a16="http://schemas.microsoft.com/office/drawing/2014/main" id="{CF60027E-BF41-1BA9-1A02-C2E57276A3F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88125" y="357346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16774" name="Picture 38">
            <a:extLst>
              <a:ext uri="{FF2B5EF4-FFF2-40B4-BE49-F238E27FC236}">
                <a16:creationId xmlns:a16="http://schemas.microsoft.com/office/drawing/2014/main" id="{CD15568A-7451-AD8F-2BF0-E34D056F046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l="4636" t="6458" r="5739" b="7616"/>
          <a:stretch>
            <a:fillRect/>
          </a:stretch>
        </p:blipFill>
        <p:spPr bwMode="auto">
          <a:xfrm>
            <a:off x="7524750" y="3068638"/>
            <a:ext cx="6445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42" name="Picture 6">
            <a:extLst>
              <a:ext uri="{FF2B5EF4-FFF2-40B4-BE49-F238E27FC236}">
                <a16:creationId xmlns:a16="http://schemas.microsoft.com/office/drawing/2014/main" id="{E6A372B7-F1B2-1A97-DA76-C41B9C4F6DB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889750" y="3092450"/>
            <a:ext cx="457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3" name="Picture 87">
            <a:extLst>
              <a:ext uri="{FF2B5EF4-FFF2-40B4-BE49-F238E27FC236}">
                <a16:creationId xmlns:a16="http://schemas.microsoft.com/office/drawing/2014/main" id="{F43C8111-EA5B-8833-44C8-E92E3F652DE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757238" y="46529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4" name="Picture 88">
            <a:extLst>
              <a:ext uri="{FF2B5EF4-FFF2-40B4-BE49-F238E27FC236}">
                <a16:creationId xmlns:a16="http://schemas.microsoft.com/office/drawing/2014/main" id="{52E4A447-49DD-877D-A339-19D8B75E141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973138" y="4654550"/>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5" name="Picture 89">
            <a:extLst>
              <a:ext uri="{FF2B5EF4-FFF2-40B4-BE49-F238E27FC236}">
                <a16:creationId xmlns:a16="http://schemas.microsoft.com/office/drawing/2014/main" id="{11EEF162-482E-31C1-30D4-46E9136258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189038" y="46529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6" name="Picture 90">
            <a:extLst>
              <a:ext uri="{FF2B5EF4-FFF2-40B4-BE49-F238E27FC236}">
                <a16:creationId xmlns:a16="http://schemas.microsoft.com/office/drawing/2014/main" id="{720B1B65-BA56-A1B1-FAC9-F30A17383CD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333500" y="4510088"/>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7" name="Picture 91">
            <a:extLst>
              <a:ext uri="{FF2B5EF4-FFF2-40B4-BE49-F238E27FC236}">
                <a16:creationId xmlns:a16="http://schemas.microsoft.com/office/drawing/2014/main" id="{726E41B0-674E-65ED-EFF0-8BACE73DE45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477963" y="4365625"/>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8" name="Picture 92">
            <a:extLst>
              <a:ext uri="{FF2B5EF4-FFF2-40B4-BE49-F238E27FC236}">
                <a16:creationId xmlns:a16="http://schemas.microsoft.com/office/drawing/2014/main" id="{C18AF572-03B3-2910-3F1E-D568DFC2A2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620838" y="42211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29" name="Picture 93">
            <a:extLst>
              <a:ext uri="{FF2B5EF4-FFF2-40B4-BE49-F238E27FC236}">
                <a16:creationId xmlns:a16="http://schemas.microsoft.com/office/drawing/2014/main" id="{F8B43DA8-A605-EA4A-6DE4-A007FAD5CCB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693863" y="4078288"/>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0" name="Picture 94">
            <a:extLst>
              <a:ext uri="{FF2B5EF4-FFF2-40B4-BE49-F238E27FC236}">
                <a16:creationId xmlns:a16="http://schemas.microsoft.com/office/drawing/2014/main" id="{D7F1C59A-89DE-72B0-4FA5-FF470706A175}"/>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765300" y="3933825"/>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1" name="Picture 95">
            <a:extLst>
              <a:ext uri="{FF2B5EF4-FFF2-40B4-BE49-F238E27FC236}">
                <a16:creationId xmlns:a16="http://schemas.microsoft.com/office/drawing/2014/main" id="{4F00CE7F-6A1C-A407-4795-021C2280910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6738" y="3790950"/>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2" name="Picture 96">
            <a:extLst>
              <a:ext uri="{FF2B5EF4-FFF2-40B4-BE49-F238E27FC236}">
                <a16:creationId xmlns:a16="http://schemas.microsoft.com/office/drawing/2014/main" id="{CE42A3BE-C611-EF92-154A-ED05916621C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6738" y="35734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3" name="Picture 97">
            <a:extLst>
              <a:ext uri="{FF2B5EF4-FFF2-40B4-BE49-F238E27FC236}">
                <a16:creationId xmlns:a16="http://schemas.microsoft.com/office/drawing/2014/main" id="{9FA884F6-D243-4DD0-483C-EA00771079E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8325" y="33575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4" name="Picture 98">
            <a:extLst>
              <a:ext uri="{FF2B5EF4-FFF2-40B4-BE49-F238E27FC236}">
                <a16:creationId xmlns:a16="http://schemas.microsoft.com/office/drawing/2014/main" id="{8D30C5D0-BD9D-AB25-556A-94761BABD75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6738" y="31416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5" name="Picture 99">
            <a:extLst>
              <a:ext uri="{FF2B5EF4-FFF2-40B4-BE49-F238E27FC236}">
                <a16:creationId xmlns:a16="http://schemas.microsoft.com/office/drawing/2014/main" id="{5B927B5B-4850-97DA-FF2F-C55D8774B80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8325" y="29257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6" name="Picture 100">
            <a:extLst>
              <a:ext uri="{FF2B5EF4-FFF2-40B4-BE49-F238E27FC236}">
                <a16:creationId xmlns:a16="http://schemas.microsoft.com/office/drawing/2014/main" id="{3391E383-ADDE-2D30-2848-36111A5CE6E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836738" y="270986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7" name="Picture 101">
            <a:extLst>
              <a:ext uri="{FF2B5EF4-FFF2-40B4-BE49-F238E27FC236}">
                <a16:creationId xmlns:a16="http://schemas.microsoft.com/office/drawing/2014/main" id="{F05AEC35-DF9D-1F62-E271-C02147B9E2A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912938" y="253841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8" name="Picture 102">
            <a:extLst>
              <a:ext uri="{FF2B5EF4-FFF2-40B4-BE49-F238E27FC236}">
                <a16:creationId xmlns:a16="http://schemas.microsoft.com/office/drawing/2014/main" id="{F1777B65-CA50-5952-9EF9-2DC9FD2768B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1981200" y="2351088"/>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39" name="Picture 103">
            <a:extLst>
              <a:ext uri="{FF2B5EF4-FFF2-40B4-BE49-F238E27FC236}">
                <a16:creationId xmlns:a16="http://schemas.microsoft.com/office/drawing/2014/main" id="{58630FD4-BA4C-F308-0856-A2B92FA22B8B}"/>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2125663" y="2133600"/>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40" name="Picture 104">
            <a:extLst>
              <a:ext uri="{FF2B5EF4-FFF2-40B4-BE49-F238E27FC236}">
                <a16:creationId xmlns:a16="http://schemas.microsoft.com/office/drawing/2014/main" id="{28AD47F1-0E8B-91B2-300F-54AC479661A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2341563" y="1917700"/>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41" name="Picture 105">
            <a:extLst>
              <a:ext uri="{FF2B5EF4-FFF2-40B4-BE49-F238E27FC236}">
                <a16:creationId xmlns:a16="http://schemas.microsoft.com/office/drawing/2014/main" id="{74866974-82F0-3E3F-D63C-EDE3ECC2CA8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2628900" y="1774825"/>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42" name="Picture 106">
            <a:extLst>
              <a:ext uri="{FF2B5EF4-FFF2-40B4-BE49-F238E27FC236}">
                <a16:creationId xmlns:a16="http://schemas.microsoft.com/office/drawing/2014/main" id="{0D616C34-392C-1546-1602-C5E60226D8A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2917825" y="1774825"/>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43" name="Picture 107">
            <a:extLst>
              <a:ext uri="{FF2B5EF4-FFF2-40B4-BE49-F238E27FC236}">
                <a16:creationId xmlns:a16="http://schemas.microsoft.com/office/drawing/2014/main" id="{EFDF60A8-434F-FB71-46CB-038AA6D4B8F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3205163" y="1774825"/>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844" name="Picture 108">
            <a:extLst>
              <a:ext uri="{FF2B5EF4-FFF2-40B4-BE49-F238E27FC236}">
                <a16:creationId xmlns:a16="http://schemas.microsoft.com/office/drawing/2014/main" id="{47449A36-9C88-FFAA-CAE1-B3372096772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098112">
            <a:off x="3494088" y="1916113"/>
            <a:ext cx="6477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845" name="Freeform 109">
            <a:extLst>
              <a:ext uri="{FF2B5EF4-FFF2-40B4-BE49-F238E27FC236}">
                <a16:creationId xmlns:a16="http://schemas.microsoft.com/office/drawing/2014/main" id="{0C0CC562-4333-E325-14BE-0312331041D0}"/>
              </a:ext>
            </a:extLst>
          </p:cNvPr>
          <p:cNvSpPr>
            <a:spLocks/>
          </p:cNvSpPr>
          <p:nvPr/>
        </p:nvSpPr>
        <p:spPr bwMode="auto">
          <a:xfrm>
            <a:off x="468313" y="2706688"/>
            <a:ext cx="3816350" cy="3098800"/>
          </a:xfrm>
          <a:custGeom>
            <a:avLst/>
            <a:gdLst>
              <a:gd name="T0" fmla="*/ 0 w 2404"/>
              <a:gd name="T1" fmla="*/ 1952 h 1952"/>
              <a:gd name="T2" fmla="*/ 538 w 2404"/>
              <a:gd name="T3" fmla="*/ 1753 h 1952"/>
              <a:gd name="T4" fmla="*/ 829 w 2404"/>
              <a:gd name="T5" fmla="*/ 1500 h 1952"/>
              <a:gd name="T6" fmla="*/ 943 w 2404"/>
              <a:gd name="T7" fmla="*/ 1057 h 1952"/>
              <a:gd name="T8" fmla="*/ 1000 w 2404"/>
              <a:gd name="T9" fmla="*/ 576 h 1952"/>
              <a:gd name="T10" fmla="*/ 1209 w 2404"/>
              <a:gd name="T11" fmla="*/ 241 h 1952"/>
              <a:gd name="T12" fmla="*/ 1500 w 2404"/>
              <a:gd name="T13" fmla="*/ 57 h 1952"/>
              <a:gd name="T14" fmla="*/ 1860 w 2404"/>
              <a:gd name="T15" fmla="*/ 2 h 1952"/>
              <a:gd name="T16" fmla="*/ 2404 w 2404"/>
              <a:gd name="T17" fmla="*/ 47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1952">
                <a:moveTo>
                  <a:pt x="0" y="1952"/>
                </a:moveTo>
                <a:cubicBezTo>
                  <a:pt x="89" y="1919"/>
                  <a:pt x="400" y="1828"/>
                  <a:pt x="538" y="1753"/>
                </a:cubicBezTo>
                <a:cubicBezTo>
                  <a:pt x="676" y="1678"/>
                  <a:pt x="761" y="1616"/>
                  <a:pt x="829" y="1500"/>
                </a:cubicBezTo>
                <a:cubicBezTo>
                  <a:pt x="897" y="1384"/>
                  <a:pt x="915" y="1211"/>
                  <a:pt x="943" y="1057"/>
                </a:cubicBezTo>
                <a:cubicBezTo>
                  <a:pt x="971" y="903"/>
                  <a:pt x="956" y="712"/>
                  <a:pt x="1000" y="576"/>
                </a:cubicBezTo>
                <a:cubicBezTo>
                  <a:pt x="1044" y="440"/>
                  <a:pt x="1126" y="327"/>
                  <a:pt x="1209" y="241"/>
                </a:cubicBezTo>
                <a:cubicBezTo>
                  <a:pt x="1292" y="155"/>
                  <a:pt x="1392" y="97"/>
                  <a:pt x="1500" y="57"/>
                </a:cubicBezTo>
                <a:cubicBezTo>
                  <a:pt x="1608" y="17"/>
                  <a:pt x="1709" y="4"/>
                  <a:pt x="1860" y="2"/>
                </a:cubicBezTo>
                <a:cubicBezTo>
                  <a:pt x="2011" y="0"/>
                  <a:pt x="2215" y="28"/>
                  <a:pt x="2404" y="47"/>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846" name="Rectangle 110">
            <a:extLst>
              <a:ext uri="{FF2B5EF4-FFF2-40B4-BE49-F238E27FC236}">
                <a16:creationId xmlns:a16="http://schemas.microsoft.com/office/drawing/2014/main" id="{634DA601-9326-6851-F51F-3086D7380897}"/>
              </a:ext>
            </a:extLst>
          </p:cNvPr>
          <p:cNvSpPr>
            <a:spLocks noChangeArrowheads="1"/>
          </p:cNvSpPr>
          <p:nvPr/>
        </p:nvSpPr>
        <p:spPr bwMode="auto">
          <a:xfrm>
            <a:off x="644525" y="5589588"/>
            <a:ext cx="831850"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1"/>
                </a:solidFill>
              </a:rPr>
              <a:t>2001</a:t>
            </a:r>
          </a:p>
        </p:txBody>
      </p:sp>
      <p:sp>
        <p:nvSpPr>
          <p:cNvPr id="116847" name="Rectangle 111">
            <a:extLst>
              <a:ext uri="{FF2B5EF4-FFF2-40B4-BE49-F238E27FC236}">
                <a16:creationId xmlns:a16="http://schemas.microsoft.com/office/drawing/2014/main" id="{191E4072-82C6-3FD9-731E-A784E663D3E1}"/>
              </a:ext>
            </a:extLst>
          </p:cNvPr>
          <p:cNvSpPr>
            <a:spLocks noChangeArrowheads="1"/>
          </p:cNvSpPr>
          <p:nvPr/>
        </p:nvSpPr>
        <p:spPr bwMode="auto">
          <a:xfrm>
            <a:off x="1293813" y="4941888"/>
            <a:ext cx="831850"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1"/>
                </a:solidFill>
              </a:rPr>
              <a:t>2003</a:t>
            </a:r>
          </a:p>
        </p:txBody>
      </p:sp>
      <p:sp>
        <p:nvSpPr>
          <p:cNvPr id="116848" name="Rectangle 112">
            <a:extLst>
              <a:ext uri="{FF2B5EF4-FFF2-40B4-BE49-F238E27FC236}">
                <a16:creationId xmlns:a16="http://schemas.microsoft.com/office/drawing/2014/main" id="{D1A171E7-09E8-DF62-08AD-E7755DB8BE32}"/>
              </a:ext>
            </a:extLst>
          </p:cNvPr>
          <p:cNvSpPr>
            <a:spLocks noChangeArrowheads="1"/>
          </p:cNvSpPr>
          <p:nvPr/>
        </p:nvSpPr>
        <p:spPr bwMode="auto">
          <a:xfrm>
            <a:off x="1654175" y="4078288"/>
            <a:ext cx="831850"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1"/>
                </a:solidFill>
              </a:rPr>
              <a:t>2005</a:t>
            </a:r>
          </a:p>
        </p:txBody>
      </p:sp>
      <p:sp>
        <p:nvSpPr>
          <p:cNvPr id="116849" name="Rectangle 113">
            <a:extLst>
              <a:ext uri="{FF2B5EF4-FFF2-40B4-BE49-F238E27FC236}">
                <a16:creationId xmlns:a16="http://schemas.microsoft.com/office/drawing/2014/main" id="{729F2FB1-5380-8648-949B-7174167743B0}"/>
              </a:ext>
            </a:extLst>
          </p:cNvPr>
          <p:cNvSpPr>
            <a:spLocks noChangeArrowheads="1"/>
          </p:cNvSpPr>
          <p:nvPr/>
        </p:nvSpPr>
        <p:spPr bwMode="auto">
          <a:xfrm>
            <a:off x="2012950" y="3068638"/>
            <a:ext cx="831850"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1"/>
                </a:solidFill>
              </a:rPr>
              <a:t>2007</a:t>
            </a:r>
          </a:p>
        </p:txBody>
      </p:sp>
      <p:sp>
        <p:nvSpPr>
          <p:cNvPr id="116850" name="Rectangle 114">
            <a:extLst>
              <a:ext uri="{FF2B5EF4-FFF2-40B4-BE49-F238E27FC236}">
                <a16:creationId xmlns:a16="http://schemas.microsoft.com/office/drawing/2014/main" id="{AB9843B2-32D6-7892-1AB4-20F769D8B87B}"/>
              </a:ext>
            </a:extLst>
          </p:cNvPr>
          <p:cNvSpPr>
            <a:spLocks noChangeArrowheads="1"/>
          </p:cNvSpPr>
          <p:nvPr/>
        </p:nvSpPr>
        <p:spPr bwMode="auto">
          <a:xfrm>
            <a:off x="2878138" y="2528888"/>
            <a:ext cx="831850" cy="3968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tx1"/>
                </a:solidFill>
              </a:rPr>
              <a:t>2009</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17D2D07-700E-750A-61C6-09514BED4177}"/>
              </a:ext>
            </a:extLst>
          </p:cNvPr>
          <p:cNvSpPr>
            <a:spLocks noGrp="1"/>
          </p:cNvSpPr>
          <p:nvPr>
            <p:ph type="sldNum" sz="quarter" idx="10"/>
          </p:nvPr>
        </p:nvSpPr>
        <p:spPr/>
        <p:txBody>
          <a:bodyPr/>
          <a:lstStyle/>
          <a:p>
            <a:fld id="{5AB94A41-71FD-4130-9133-56DE88330A3C}" type="slidenum">
              <a:rPr lang="en-US" altLang="en-US"/>
              <a:pPr/>
              <a:t>7</a:t>
            </a:fld>
            <a:endParaRPr lang="en-US" altLang="en-US"/>
          </a:p>
        </p:txBody>
      </p:sp>
      <p:sp>
        <p:nvSpPr>
          <p:cNvPr id="172034" name="Rectangle 2">
            <a:extLst>
              <a:ext uri="{FF2B5EF4-FFF2-40B4-BE49-F238E27FC236}">
                <a16:creationId xmlns:a16="http://schemas.microsoft.com/office/drawing/2014/main" id="{C02555CD-A152-A53E-8F86-E556BD08A871}"/>
              </a:ext>
            </a:extLst>
          </p:cNvPr>
          <p:cNvSpPr>
            <a:spLocks noGrp="1" noChangeArrowheads="1"/>
          </p:cNvSpPr>
          <p:nvPr>
            <p:ph type="title"/>
          </p:nvPr>
        </p:nvSpPr>
        <p:spPr>
          <a:xfrm>
            <a:off x="457200" y="373063"/>
            <a:ext cx="8231188" cy="427037"/>
          </a:xfrm>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www.owasp.org (our wiki)</a:t>
            </a:r>
          </a:p>
        </p:txBody>
      </p:sp>
      <p:pic>
        <p:nvPicPr>
          <p:cNvPr id="172035" name="Picture 3">
            <a:extLst>
              <a:ext uri="{FF2B5EF4-FFF2-40B4-BE49-F238E27FC236}">
                <a16:creationId xmlns:a16="http://schemas.microsoft.com/office/drawing/2014/main" id="{98798E63-7C11-ECAB-0861-3FF304DC4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69975"/>
            <a:ext cx="8243887" cy="4811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7CD5653-4FDA-2D2D-3119-630F399A61BB}"/>
              </a:ext>
            </a:extLst>
          </p:cNvPr>
          <p:cNvSpPr>
            <a:spLocks noGrp="1"/>
          </p:cNvSpPr>
          <p:nvPr>
            <p:ph type="sldNum" sz="quarter" idx="10"/>
          </p:nvPr>
        </p:nvSpPr>
        <p:spPr/>
        <p:txBody>
          <a:bodyPr/>
          <a:lstStyle/>
          <a:p>
            <a:fld id="{A7D4F19F-3723-4C95-942E-B8EB1A6B6BB0}" type="slidenum">
              <a:rPr lang="en-US" altLang="en-US"/>
              <a:pPr/>
              <a:t>8</a:t>
            </a:fld>
            <a:endParaRPr lang="en-US" altLang="en-US"/>
          </a:p>
        </p:txBody>
      </p:sp>
      <p:sp>
        <p:nvSpPr>
          <p:cNvPr id="160770" name="Rectangle 2">
            <a:extLst>
              <a:ext uri="{FF2B5EF4-FFF2-40B4-BE49-F238E27FC236}">
                <a16:creationId xmlns:a16="http://schemas.microsoft.com/office/drawing/2014/main" id="{7A973A55-195D-4331-1606-242834C026A2}"/>
              </a:ext>
            </a:extLst>
          </p:cNvPr>
          <p:cNvSpPr>
            <a:spLocks noGrp="1" noChangeArrowheads="1"/>
          </p:cNvSpPr>
          <p:nvPr>
            <p:ph type="title"/>
          </p:nvPr>
        </p:nvSpPr>
        <p:spPr/>
        <p:txBody>
          <a:bodyPr/>
          <a:lstStyle/>
          <a:p>
            <a:r>
              <a:rPr lang="en-US" altLang="en-US"/>
              <a:t>What Is Unique about OWASP?</a:t>
            </a:r>
          </a:p>
        </p:txBody>
      </p:sp>
      <p:sp>
        <p:nvSpPr>
          <p:cNvPr id="160771" name="Rectangle 3">
            <a:extLst>
              <a:ext uri="{FF2B5EF4-FFF2-40B4-BE49-F238E27FC236}">
                <a16:creationId xmlns:a16="http://schemas.microsoft.com/office/drawing/2014/main" id="{C93CCA71-6635-08D7-6194-9FF0C15B4CFA}"/>
              </a:ext>
            </a:extLst>
          </p:cNvPr>
          <p:cNvSpPr>
            <a:spLocks noGrp="1" noChangeArrowheads="1"/>
          </p:cNvSpPr>
          <p:nvPr>
            <p:ph type="body" idx="1"/>
          </p:nvPr>
        </p:nvSpPr>
        <p:spPr/>
        <p:txBody>
          <a:bodyPr/>
          <a:lstStyle/>
          <a:p>
            <a:r>
              <a:rPr lang="en-US" altLang="en-US"/>
              <a:t>Everything we do is free and open…</a:t>
            </a:r>
          </a:p>
        </p:txBody>
      </p:sp>
      <p:pic>
        <p:nvPicPr>
          <p:cNvPr id="160772" name="Picture 4">
            <a:extLst>
              <a:ext uri="{FF2B5EF4-FFF2-40B4-BE49-F238E27FC236}">
                <a16:creationId xmlns:a16="http://schemas.microsoft.com/office/drawing/2014/main" id="{B09A1A2D-B2F2-ADF3-60A2-5D35668A3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9549" t="27055" r="10428"/>
          <a:stretch>
            <a:fillRect/>
          </a:stretch>
        </p:blipFill>
        <p:spPr bwMode="auto">
          <a:xfrm>
            <a:off x="4932363" y="2349500"/>
            <a:ext cx="2373312"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3" name="Picture 5">
            <a:extLst>
              <a:ext uri="{FF2B5EF4-FFF2-40B4-BE49-F238E27FC236}">
                <a16:creationId xmlns:a16="http://schemas.microsoft.com/office/drawing/2014/main" id="{A7A3A997-C294-55F5-1A08-0006A8FD7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349500"/>
            <a:ext cx="2714625"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4" name="Picture 6">
            <a:extLst>
              <a:ext uri="{FF2B5EF4-FFF2-40B4-BE49-F238E27FC236}">
                <a16:creationId xmlns:a16="http://schemas.microsoft.com/office/drawing/2014/main" id="{0FBD2F85-DC17-F0A3-2D4A-C5ECD44F5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651" t="36165" r="34653" b="52400"/>
          <a:stretch>
            <a:fillRect/>
          </a:stretch>
        </p:blipFill>
        <p:spPr bwMode="auto">
          <a:xfrm>
            <a:off x="5003800" y="2390775"/>
            <a:ext cx="165576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74ED687-079C-3206-CE7C-4CB97A73B418}"/>
              </a:ext>
            </a:extLst>
          </p:cNvPr>
          <p:cNvSpPr>
            <a:spLocks noGrp="1"/>
          </p:cNvSpPr>
          <p:nvPr>
            <p:ph type="sldNum" sz="quarter" idx="10"/>
          </p:nvPr>
        </p:nvSpPr>
        <p:spPr/>
        <p:txBody>
          <a:bodyPr/>
          <a:lstStyle/>
          <a:p>
            <a:fld id="{56E4E4C8-BF28-4CA5-9179-C5285504AFA1}" type="slidenum">
              <a:rPr lang="en-US" altLang="en-US"/>
              <a:pPr/>
              <a:t>9</a:t>
            </a:fld>
            <a:endParaRPr lang="en-US" altLang="en-US"/>
          </a:p>
        </p:txBody>
      </p:sp>
      <p:sp>
        <p:nvSpPr>
          <p:cNvPr id="158722" name="Rectangle 2">
            <a:extLst>
              <a:ext uri="{FF2B5EF4-FFF2-40B4-BE49-F238E27FC236}">
                <a16:creationId xmlns:a16="http://schemas.microsoft.com/office/drawing/2014/main" id="{DFA7F106-8673-A85A-0192-CCAF402FC4C3}"/>
              </a:ext>
            </a:extLst>
          </p:cNvPr>
          <p:cNvSpPr>
            <a:spLocks noGrp="1" noChangeArrowheads="1"/>
          </p:cNvSpPr>
          <p:nvPr>
            <p:ph type="title"/>
          </p:nvPr>
        </p:nvSpPr>
        <p:spPr/>
        <p:txBody>
          <a:bodyPr/>
          <a:lstStyle/>
          <a:p>
            <a:r>
              <a:rPr lang="en-US" altLang="en-US" sz="2400"/>
              <a:t>Why OWASP?</a:t>
            </a:r>
            <a:br>
              <a:rPr lang="en-US" altLang="en-US" sz="2400"/>
            </a:br>
            <a:r>
              <a:rPr lang="en-US" altLang="en-US" sz="2400"/>
              <a:t>Attacks Shift Towards Application Layer</a:t>
            </a:r>
          </a:p>
        </p:txBody>
      </p:sp>
      <p:sp>
        <p:nvSpPr>
          <p:cNvPr id="158723" name="Rectangle 3">
            <a:extLst>
              <a:ext uri="{FF2B5EF4-FFF2-40B4-BE49-F238E27FC236}">
                <a16:creationId xmlns:a16="http://schemas.microsoft.com/office/drawing/2014/main" id="{6D7ED5E9-52F2-5E96-33F1-1D87FACFA044}"/>
              </a:ext>
            </a:extLst>
          </p:cNvPr>
          <p:cNvSpPr>
            <a:spLocks noChangeArrowheads="1"/>
          </p:cNvSpPr>
          <p:nvPr/>
        </p:nvSpPr>
        <p:spPr bwMode="gray">
          <a:xfrm>
            <a:off x="1574800" y="5157788"/>
            <a:ext cx="5638800" cy="987425"/>
          </a:xfrm>
          <a:prstGeom prst="rect">
            <a:avLst/>
          </a:prstGeom>
          <a:gradFill rotWithShape="0">
            <a:gsLst>
              <a:gs pos="0">
                <a:schemeClr val="bg1">
                  <a:gamma/>
                  <a:shade val="76078"/>
                  <a:invGamma/>
                </a:schemeClr>
              </a:gs>
              <a:gs pos="50000">
                <a:schemeClr val="bg1"/>
              </a:gs>
              <a:gs pos="100000">
                <a:schemeClr val="bg1">
                  <a:gamma/>
                  <a:shade val="76078"/>
                  <a:invGamma/>
                </a:schemeClr>
              </a:gs>
            </a:gsLst>
            <a:lin ang="2700000" scaled="1"/>
          </a:gradFill>
          <a:ln w="19050">
            <a:solidFill>
              <a:schemeClr val="hlink"/>
            </a:solidFill>
            <a:miter lim="800000"/>
            <a:headEnd/>
            <a:tailEnd/>
          </a:ln>
          <a:effectLst>
            <a:outerShdw dist="35921" dir="2700000" algn="ctr" rotWithShape="0">
              <a:schemeClr val="bg2"/>
            </a:outerShdw>
          </a:effectLst>
        </p:spPr>
        <p:txBody>
          <a:bodyPr anchor="ctr" anchorCtr="1"/>
          <a:lstStyle/>
          <a:p>
            <a:pPr>
              <a:lnSpc>
                <a:spcPct val="110000"/>
              </a:lnSpc>
            </a:pPr>
            <a:endParaRPr lang="en-US" altLang="en-US" sz="1600" b="0">
              <a:solidFill>
                <a:srgbClr val="5F5F5F"/>
              </a:solidFill>
            </a:endParaRPr>
          </a:p>
        </p:txBody>
      </p:sp>
      <p:sp>
        <p:nvSpPr>
          <p:cNvPr id="158724" name="Rectangle 4">
            <a:extLst>
              <a:ext uri="{FF2B5EF4-FFF2-40B4-BE49-F238E27FC236}">
                <a16:creationId xmlns:a16="http://schemas.microsoft.com/office/drawing/2014/main" id="{238AED9A-DA01-050D-5F05-96607913D2B3}"/>
              </a:ext>
            </a:extLst>
          </p:cNvPr>
          <p:cNvSpPr>
            <a:spLocks noChangeArrowheads="1"/>
          </p:cNvSpPr>
          <p:nvPr/>
        </p:nvSpPr>
        <p:spPr bwMode="auto">
          <a:xfrm>
            <a:off x="5491163" y="2119313"/>
            <a:ext cx="1725612" cy="2327275"/>
          </a:xfrm>
          <a:prstGeom prst="rect">
            <a:avLst/>
          </a:prstGeom>
          <a:solidFill>
            <a:srgbClr val="990033"/>
          </a:solidFill>
          <a:ln w="20638">
            <a:solidFill>
              <a:srgbClr val="FFFFFF"/>
            </a:solidFill>
            <a:miter lim="800000"/>
            <a:headEnd/>
            <a:tailEnd/>
          </a:ln>
        </p:spPr>
        <p:txBody>
          <a:bodyPr/>
          <a:lstStyle/>
          <a:p>
            <a:endParaRPr lang="en-US"/>
          </a:p>
        </p:txBody>
      </p:sp>
      <p:sp>
        <p:nvSpPr>
          <p:cNvPr id="158725" name="Freeform 5">
            <a:extLst>
              <a:ext uri="{FF2B5EF4-FFF2-40B4-BE49-F238E27FC236}">
                <a16:creationId xmlns:a16="http://schemas.microsoft.com/office/drawing/2014/main" id="{C262739C-698F-EEF0-9BDC-77624C4CF78C}"/>
              </a:ext>
            </a:extLst>
          </p:cNvPr>
          <p:cNvSpPr>
            <a:spLocks/>
          </p:cNvSpPr>
          <p:nvPr/>
        </p:nvSpPr>
        <p:spPr bwMode="auto">
          <a:xfrm>
            <a:off x="3662363" y="1887538"/>
            <a:ext cx="1824037" cy="1925637"/>
          </a:xfrm>
          <a:custGeom>
            <a:avLst/>
            <a:gdLst>
              <a:gd name="T0" fmla="*/ 0 w 1149"/>
              <a:gd name="T1" fmla="*/ 0 h 1281"/>
              <a:gd name="T2" fmla="*/ 1145 w 1149"/>
              <a:gd name="T3" fmla="*/ 0 h 1281"/>
              <a:gd name="T4" fmla="*/ 1149 w 1149"/>
              <a:gd name="T5" fmla="*/ 164 h 1281"/>
              <a:gd name="T6" fmla="*/ 45 w 1149"/>
              <a:gd name="T7" fmla="*/ 1281 h 1281"/>
              <a:gd name="T8" fmla="*/ 50 w 1149"/>
              <a:gd name="T9" fmla="*/ 0 h 1281"/>
            </a:gdLst>
            <a:ahLst/>
            <a:cxnLst>
              <a:cxn ang="0">
                <a:pos x="T0" y="T1"/>
              </a:cxn>
              <a:cxn ang="0">
                <a:pos x="T2" y="T3"/>
              </a:cxn>
              <a:cxn ang="0">
                <a:pos x="T4" y="T5"/>
              </a:cxn>
              <a:cxn ang="0">
                <a:pos x="T6" y="T7"/>
              </a:cxn>
              <a:cxn ang="0">
                <a:pos x="T8" y="T9"/>
              </a:cxn>
            </a:cxnLst>
            <a:rect l="0" t="0" r="r" b="b"/>
            <a:pathLst>
              <a:path w="1149" h="1281">
                <a:moveTo>
                  <a:pt x="0" y="0"/>
                </a:moveTo>
                <a:lnTo>
                  <a:pt x="1145" y="0"/>
                </a:lnTo>
                <a:lnTo>
                  <a:pt x="1149" y="164"/>
                </a:lnTo>
                <a:lnTo>
                  <a:pt x="45" y="1281"/>
                </a:lnTo>
                <a:lnTo>
                  <a:pt x="50" y="0"/>
                </a:lnTo>
              </a:path>
            </a:pathLst>
          </a:custGeom>
          <a:gradFill rotWithShape="1">
            <a:gsLst>
              <a:gs pos="0">
                <a:srgbClr val="003399"/>
              </a:gs>
              <a:gs pos="50000">
                <a:srgbClr val="003399">
                  <a:gamma/>
                  <a:tint val="0"/>
                  <a:invGamma/>
                </a:srgbClr>
              </a:gs>
              <a:gs pos="100000">
                <a:srgbClr val="003399"/>
              </a:gs>
            </a:gsLst>
            <a:lin ang="0" scaled="1"/>
          </a:gra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8726" name="Freeform 6">
            <a:extLst>
              <a:ext uri="{FF2B5EF4-FFF2-40B4-BE49-F238E27FC236}">
                <a16:creationId xmlns:a16="http://schemas.microsoft.com/office/drawing/2014/main" id="{D7A03590-5B1C-70E2-03BA-B58390894E45}"/>
              </a:ext>
            </a:extLst>
          </p:cNvPr>
          <p:cNvSpPr>
            <a:spLocks/>
          </p:cNvSpPr>
          <p:nvPr/>
        </p:nvSpPr>
        <p:spPr bwMode="auto">
          <a:xfrm>
            <a:off x="3733800" y="2133600"/>
            <a:ext cx="1822450" cy="2314575"/>
          </a:xfrm>
          <a:custGeom>
            <a:avLst/>
            <a:gdLst>
              <a:gd name="T0" fmla="*/ 1148 w 1148"/>
              <a:gd name="T1" fmla="*/ 1540 h 1540"/>
              <a:gd name="T2" fmla="*/ 3 w 1148"/>
              <a:gd name="T3" fmla="*/ 1540 h 1540"/>
              <a:gd name="T4" fmla="*/ 0 w 1148"/>
              <a:gd name="T5" fmla="*/ 1109 h 1540"/>
              <a:gd name="T6" fmla="*/ 1104 w 1148"/>
              <a:gd name="T7" fmla="*/ 0 h 1540"/>
              <a:gd name="T8" fmla="*/ 1098 w 1148"/>
              <a:gd name="T9" fmla="*/ 1540 h 1540"/>
            </a:gdLst>
            <a:ahLst/>
            <a:cxnLst>
              <a:cxn ang="0">
                <a:pos x="T0" y="T1"/>
              </a:cxn>
              <a:cxn ang="0">
                <a:pos x="T2" y="T3"/>
              </a:cxn>
              <a:cxn ang="0">
                <a:pos x="T4" y="T5"/>
              </a:cxn>
              <a:cxn ang="0">
                <a:pos x="T6" y="T7"/>
              </a:cxn>
              <a:cxn ang="0">
                <a:pos x="T8" y="T9"/>
              </a:cxn>
            </a:cxnLst>
            <a:rect l="0" t="0" r="r" b="b"/>
            <a:pathLst>
              <a:path w="1148" h="1540">
                <a:moveTo>
                  <a:pt x="1148" y="1540"/>
                </a:moveTo>
                <a:lnTo>
                  <a:pt x="3" y="1540"/>
                </a:lnTo>
                <a:lnTo>
                  <a:pt x="0" y="1109"/>
                </a:lnTo>
                <a:lnTo>
                  <a:pt x="1104" y="0"/>
                </a:lnTo>
                <a:lnTo>
                  <a:pt x="1098" y="1540"/>
                </a:lnTo>
              </a:path>
            </a:pathLst>
          </a:custGeom>
          <a:gradFill rotWithShape="1">
            <a:gsLst>
              <a:gs pos="0">
                <a:srgbClr val="990033"/>
              </a:gs>
              <a:gs pos="50000">
                <a:srgbClr val="990033">
                  <a:gamma/>
                  <a:tint val="0"/>
                  <a:invGamma/>
                </a:srgbClr>
              </a:gs>
              <a:gs pos="100000">
                <a:srgbClr val="990033"/>
              </a:gs>
            </a:gsLst>
            <a:lin ang="0" scaled="1"/>
          </a:gra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8727" name="Text Box 7">
            <a:extLst>
              <a:ext uri="{FF2B5EF4-FFF2-40B4-BE49-F238E27FC236}">
                <a16:creationId xmlns:a16="http://schemas.microsoft.com/office/drawing/2014/main" id="{1738511A-99A7-492C-8C72-A7DE856EF7A6}"/>
              </a:ext>
            </a:extLst>
          </p:cNvPr>
          <p:cNvSpPr txBox="1">
            <a:spLocks noChangeArrowheads="1"/>
          </p:cNvSpPr>
          <p:nvPr/>
        </p:nvSpPr>
        <p:spPr bwMode="auto">
          <a:xfrm>
            <a:off x="4057650" y="3681413"/>
            <a:ext cx="10985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solidFill>
                  <a:srgbClr val="000000"/>
                </a:solidFill>
              </a:rPr>
              <a:t>Network Server</a:t>
            </a:r>
          </a:p>
        </p:txBody>
      </p:sp>
      <p:sp>
        <p:nvSpPr>
          <p:cNvPr id="158728" name="Text Box 8">
            <a:extLst>
              <a:ext uri="{FF2B5EF4-FFF2-40B4-BE49-F238E27FC236}">
                <a16:creationId xmlns:a16="http://schemas.microsoft.com/office/drawing/2014/main" id="{18F71CFE-0156-D849-202F-E6DFB93C7258}"/>
              </a:ext>
            </a:extLst>
          </p:cNvPr>
          <p:cNvSpPr txBox="1">
            <a:spLocks noChangeArrowheads="1"/>
          </p:cNvSpPr>
          <p:nvPr/>
        </p:nvSpPr>
        <p:spPr bwMode="auto">
          <a:xfrm>
            <a:off x="3937000" y="1935163"/>
            <a:ext cx="1371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solidFill>
                  <a:srgbClr val="000000"/>
                </a:solidFill>
              </a:rPr>
              <a:t>Web</a:t>
            </a:r>
          </a:p>
          <a:p>
            <a:r>
              <a:rPr lang="en-US" altLang="en-US" sz="1400">
                <a:solidFill>
                  <a:srgbClr val="000000"/>
                </a:solidFill>
              </a:rPr>
              <a:t>Applications</a:t>
            </a:r>
          </a:p>
        </p:txBody>
      </p:sp>
      <p:sp>
        <p:nvSpPr>
          <p:cNvPr id="158729" name="Text Box 9">
            <a:extLst>
              <a:ext uri="{FF2B5EF4-FFF2-40B4-BE49-F238E27FC236}">
                <a16:creationId xmlns:a16="http://schemas.microsoft.com/office/drawing/2014/main" id="{844B7FE3-1350-35E1-5C80-9C76A32603E5}"/>
              </a:ext>
            </a:extLst>
          </p:cNvPr>
          <p:cNvSpPr txBox="1">
            <a:spLocks noChangeArrowheads="1"/>
          </p:cNvSpPr>
          <p:nvPr/>
        </p:nvSpPr>
        <p:spPr bwMode="gray">
          <a:xfrm>
            <a:off x="1792288" y="1522413"/>
            <a:ext cx="217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1600">
                <a:solidFill>
                  <a:schemeClr val="tx1"/>
                </a:solidFill>
              </a:rPr>
              <a:t>% of Attacks</a:t>
            </a:r>
          </a:p>
        </p:txBody>
      </p:sp>
      <p:sp>
        <p:nvSpPr>
          <p:cNvPr id="158730" name="Text Box 10">
            <a:extLst>
              <a:ext uri="{FF2B5EF4-FFF2-40B4-BE49-F238E27FC236}">
                <a16:creationId xmlns:a16="http://schemas.microsoft.com/office/drawing/2014/main" id="{91DB9E70-A211-39DE-D509-6B38FDFD335D}"/>
              </a:ext>
            </a:extLst>
          </p:cNvPr>
          <p:cNvSpPr txBox="1">
            <a:spLocks noChangeArrowheads="1"/>
          </p:cNvSpPr>
          <p:nvPr/>
        </p:nvSpPr>
        <p:spPr bwMode="gray">
          <a:xfrm>
            <a:off x="5237163" y="1522413"/>
            <a:ext cx="217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1600">
                <a:solidFill>
                  <a:schemeClr val="tx1"/>
                </a:solidFill>
              </a:rPr>
              <a:t>% of Dollars</a:t>
            </a:r>
          </a:p>
        </p:txBody>
      </p:sp>
      <p:sp>
        <p:nvSpPr>
          <p:cNvPr id="158731" name="Text Box 11">
            <a:extLst>
              <a:ext uri="{FF2B5EF4-FFF2-40B4-BE49-F238E27FC236}">
                <a16:creationId xmlns:a16="http://schemas.microsoft.com/office/drawing/2014/main" id="{45277CB2-3617-47D7-8C54-E2335C50D727}"/>
              </a:ext>
            </a:extLst>
          </p:cNvPr>
          <p:cNvSpPr txBox="1">
            <a:spLocks noChangeArrowheads="1"/>
          </p:cNvSpPr>
          <p:nvPr/>
        </p:nvSpPr>
        <p:spPr bwMode="gray">
          <a:xfrm>
            <a:off x="5651500" y="2852738"/>
            <a:ext cx="1457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4000">
                <a:solidFill>
                  <a:schemeClr val="bg1"/>
                </a:solidFill>
              </a:rPr>
              <a:t>90%</a:t>
            </a:r>
          </a:p>
        </p:txBody>
      </p:sp>
      <p:sp>
        <p:nvSpPr>
          <p:cNvPr id="158732" name="Text Box 12">
            <a:extLst>
              <a:ext uri="{FF2B5EF4-FFF2-40B4-BE49-F238E27FC236}">
                <a16:creationId xmlns:a16="http://schemas.microsoft.com/office/drawing/2014/main" id="{B6DF6623-1834-D174-B4B2-710F29C0E7FA}"/>
              </a:ext>
            </a:extLst>
          </p:cNvPr>
          <p:cNvSpPr txBox="1">
            <a:spLocks noChangeArrowheads="1"/>
          </p:cNvSpPr>
          <p:nvPr/>
        </p:nvSpPr>
        <p:spPr bwMode="gray">
          <a:xfrm>
            <a:off x="3632200" y="6272213"/>
            <a:ext cx="3505200" cy="2444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tint val="24314"/>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l"/>
            <a:r>
              <a:rPr lang="en-US" altLang="en-US" b="0">
                <a:solidFill>
                  <a:srgbClr val="5F5F5F"/>
                </a:solidFill>
              </a:rPr>
              <a:t>Sources: Gartner, Watchfire</a:t>
            </a:r>
          </a:p>
        </p:txBody>
      </p:sp>
      <p:grpSp>
        <p:nvGrpSpPr>
          <p:cNvPr id="158733" name="Group 13">
            <a:extLst>
              <a:ext uri="{FF2B5EF4-FFF2-40B4-BE49-F238E27FC236}">
                <a16:creationId xmlns:a16="http://schemas.microsoft.com/office/drawing/2014/main" id="{4C3E1B95-4D5C-FBE5-2C0E-17F080F53204}"/>
              </a:ext>
            </a:extLst>
          </p:cNvPr>
          <p:cNvGrpSpPr>
            <a:grpSpLocks/>
          </p:cNvGrpSpPr>
          <p:nvPr/>
        </p:nvGrpSpPr>
        <p:grpSpPr bwMode="auto">
          <a:xfrm>
            <a:off x="2032000" y="1052513"/>
            <a:ext cx="1676400" cy="533400"/>
            <a:chOff x="672" y="2256"/>
            <a:chExt cx="1008" cy="336"/>
          </a:xfrm>
        </p:grpSpPr>
        <p:sp>
          <p:nvSpPr>
            <p:cNvPr id="158734" name="Rectangle 14">
              <a:extLst>
                <a:ext uri="{FF2B5EF4-FFF2-40B4-BE49-F238E27FC236}">
                  <a16:creationId xmlns:a16="http://schemas.microsoft.com/office/drawing/2014/main" id="{16FF69A0-DCC5-C41D-99DF-FA86730F07D2}"/>
                </a:ext>
              </a:extLst>
            </p:cNvPr>
            <p:cNvSpPr>
              <a:spLocks noChangeArrowheads="1"/>
            </p:cNvSpPr>
            <p:nvPr/>
          </p:nvSpPr>
          <p:spPr bwMode="gray">
            <a:xfrm>
              <a:off x="672" y="2496"/>
              <a:ext cx="1008" cy="96"/>
            </a:xfrm>
            <a:prstGeom prst="rect">
              <a:avLst/>
            </a:prstGeom>
            <a:gradFill rotWithShape="0">
              <a:gsLst>
                <a:gs pos="0">
                  <a:schemeClr val="bg1">
                    <a:gamma/>
                    <a:shade val="49804"/>
                    <a:invGamma/>
                  </a:schemeClr>
                </a:gs>
                <a:gs pos="100000">
                  <a:schemeClr val="bg1"/>
                </a:gs>
              </a:gsLst>
              <a:path path="shape">
                <a:fillToRect l="50000" t="50000" r="50000" b="50000"/>
              </a:path>
            </a:gradFill>
            <a:ln>
              <a:noFill/>
            </a:ln>
            <a:effectLst/>
            <a:extLs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a:solidFill>
                  <a:schemeClr val="bg1"/>
                </a:solidFill>
                <a:effectLst>
                  <a:outerShdw blurRad="38100" dist="38100" dir="2700000" algn="tl">
                    <a:srgbClr val="C0C0C0"/>
                  </a:outerShdw>
                </a:effectLst>
                <a:latin typeface="Arial" panose="020B0604020202020204" pitchFamily="34" charset="0"/>
              </a:endParaRPr>
            </a:p>
          </p:txBody>
        </p:sp>
        <p:sp>
          <p:nvSpPr>
            <p:cNvPr id="158735" name="Rectangle 15">
              <a:extLst>
                <a:ext uri="{FF2B5EF4-FFF2-40B4-BE49-F238E27FC236}">
                  <a16:creationId xmlns:a16="http://schemas.microsoft.com/office/drawing/2014/main" id="{3126299F-4C05-96C3-F5D2-322187FCE4FF}"/>
                </a:ext>
              </a:extLst>
            </p:cNvPr>
            <p:cNvSpPr>
              <a:spLocks noChangeArrowheads="1"/>
            </p:cNvSpPr>
            <p:nvPr/>
          </p:nvSpPr>
          <p:spPr bwMode="gray">
            <a:xfrm>
              <a:off x="672" y="2256"/>
              <a:ext cx="1008" cy="288"/>
            </a:xfrm>
            <a:prstGeom prst="rect">
              <a:avLst/>
            </a:prstGeom>
            <a:solidFill>
              <a:srgbClr val="DDDDDD"/>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800">
                  <a:solidFill>
                    <a:schemeClr val="tx2"/>
                  </a:solidFill>
                </a:rPr>
                <a:t>Security</a:t>
              </a:r>
            </a:p>
          </p:txBody>
        </p:sp>
      </p:grpSp>
      <p:grpSp>
        <p:nvGrpSpPr>
          <p:cNvPr id="158736" name="Group 16">
            <a:extLst>
              <a:ext uri="{FF2B5EF4-FFF2-40B4-BE49-F238E27FC236}">
                <a16:creationId xmlns:a16="http://schemas.microsoft.com/office/drawing/2014/main" id="{C71ABE80-2205-7793-6BF9-F739DAA3816F}"/>
              </a:ext>
            </a:extLst>
          </p:cNvPr>
          <p:cNvGrpSpPr>
            <a:grpSpLocks/>
          </p:cNvGrpSpPr>
          <p:nvPr/>
        </p:nvGrpSpPr>
        <p:grpSpPr bwMode="auto">
          <a:xfrm>
            <a:off x="5486400" y="1052513"/>
            <a:ext cx="1676400" cy="533400"/>
            <a:chOff x="672" y="2256"/>
            <a:chExt cx="1008" cy="336"/>
          </a:xfrm>
        </p:grpSpPr>
        <p:sp>
          <p:nvSpPr>
            <p:cNvPr id="158737" name="Rectangle 17">
              <a:extLst>
                <a:ext uri="{FF2B5EF4-FFF2-40B4-BE49-F238E27FC236}">
                  <a16:creationId xmlns:a16="http://schemas.microsoft.com/office/drawing/2014/main" id="{AC12FE05-B2DD-23BD-618B-E847F609EC76}"/>
                </a:ext>
              </a:extLst>
            </p:cNvPr>
            <p:cNvSpPr>
              <a:spLocks noChangeArrowheads="1"/>
            </p:cNvSpPr>
            <p:nvPr/>
          </p:nvSpPr>
          <p:spPr bwMode="gray">
            <a:xfrm>
              <a:off x="672" y="2496"/>
              <a:ext cx="1008" cy="96"/>
            </a:xfrm>
            <a:prstGeom prst="rect">
              <a:avLst/>
            </a:prstGeom>
            <a:gradFill rotWithShape="0">
              <a:gsLst>
                <a:gs pos="0">
                  <a:schemeClr val="bg1">
                    <a:gamma/>
                    <a:shade val="49804"/>
                    <a:invGamma/>
                  </a:schemeClr>
                </a:gs>
                <a:gs pos="100000">
                  <a:schemeClr val="bg1"/>
                </a:gs>
              </a:gsLst>
              <a:path path="shape">
                <a:fillToRect l="50000" t="50000" r="50000" b="50000"/>
              </a:path>
            </a:gradFill>
            <a:ln>
              <a:noFill/>
            </a:ln>
            <a:effectLst/>
            <a:extLs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800">
                <a:solidFill>
                  <a:schemeClr val="bg1"/>
                </a:solidFill>
                <a:effectLst>
                  <a:outerShdw blurRad="38100" dist="38100" dir="2700000" algn="tl">
                    <a:srgbClr val="C0C0C0"/>
                  </a:outerShdw>
                </a:effectLst>
                <a:latin typeface="Arial" panose="020B0604020202020204" pitchFamily="34" charset="0"/>
              </a:endParaRPr>
            </a:p>
          </p:txBody>
        </p:sp>
        <p:sp>
          <p:nvSpPr>
            <p:cNvPr id="158738" name="Rectangle 18">
              <a:extLst>
                <a:ext uri="{FF2B5EF4-FFF2-40B4-BE49-F238E27FC236}">
                  <a16:creationId xmlns:a16="http://schemas.microsoft.com/office/drawing/2014/main" id="{7AC90649-459E-6153-FDCA-0BE7E52AA19A}"/>
                </a:ext>
              </a:extLst>
            </p:cNvPr>
            <p:cNvSpPr>
              <a:spLocks noChangeArrowheads="1"/>
            </p:cNvSpPr>
            <p:nvPr/>
          </p:nvSpPr>
          <p:spPr bwMode="gray">
            <a:xfrm>
              <a:off x="672" y="2256"/>
              <a:ext cx="1008" cy="288"/>
            </a:xfrm>
            <a:prstGeom prst="rect">
              <a:avLst/>
            </a:prstGeom>
            <a:solidFill>
              <a:srgbClr val="DDDDDD"/>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800">
                  <a:solidFill>
                    <a:schemeClr val="tx2"/>
                  </a:solidFill>
                </a:rPr>
                <a:t>Spending</a:t>
              </a:r>
            </a:p>
          </p:txBody>
        </p:sp>
      </p:grpSp>
      <p:pic>
        <p:nvPicPr>
          <p:cNvPr id="158739" name="Picture 19">
            <a:extLst>
              <a:ext uri="{FF2B5EF4-FFF2-40B4-BE49-F238E27FC236}">
                <a16:creationId xmlns:a16="http://schemas.microsoft.com/office/drawing/2014/main" id="{18B6B2EA-3B82-40DD-1EE6-581E4ED0537B}"/>
              </a:ext>
            </a:extLst>
          </p:cNvPr>
          <p:cNvPicPr>
            <a:picLocks noChangeAspect="1" noChangeArrowheads="1"/>
          </p:cNvPicPr>
          <p:nvPr/>
        </p:nvPicPr>
        <p:blipFill>
          <a:blip r:embed="rId4">
            <a:clrChange>
              <a:clrFrom>
                <a:srgbClr val="FFFCFF"/>
              </a:clrFrom>
              <a:clrTo>
                <a:srgbClr val="FFFCFF">
                  <a:alpha val="0"/>
                </a:srgbClr>
              </a:clrTo>
            </a:clrChange>
            <a:extLst>
              <a:ext uri="{28A0092B-C50C-407E-A947-70E740481C1C}">
                <a14:useLocalDpi xmlns:a14="http://schemas.microsoft.com/office/drawing/2010/main" val="0"/>
              </a:ext>
            </a:extLst>
          </a:blip>
          <a:srcRect/>
          <a:stretch>
            <a:fillRect/>
          </a:stretch>
        </p:blipFill>
        <p:spPr bwMode="auto">
          <a:xfrm>
            <a:off x="6223000" y="5819775"/>
            <a:ext cx="863600" cy="271463"/>
          </a:xfrm>
          <a:prstGeom prst="rect">
            <a:avLst/>
          </a:prstGeom>
          <a:noFill/>
          <a:extLst>
            <a:ext uri="{909E8E84-426E-40DD-AFC4-6F175D3DCCD1}">
              <a14:hiddenFill xmlns:a14="http://schemas.microsoft.com/office/drawing/2010/main">
                <a:solidFill>
                  <a:srgbClr val="FFFFFF"/>
                </a:solidFill>
              </a14:hiddenFill>
            </a:ext>
          </a:extLst>
        </p:spPr>
      </p:pic>
      <p:sp>
        <p:nvSpPr>
          <p:cNvPr id="158742" name="Text Box 22">
            <a:extLst>
              <a:ext uri="{FF2B5EF4-FFF2-40B4-BE49-F238E27FC236}">
                <a16:creationId xmlns:a16="http://schemas.microsoft.com/office/drawing/2014/main" id="{178D2DEA-ED54-416D-D5EA-79DD61E08A72}"/>
              </a:ext>
            </a:extLst>
          </p:cNvPr>
          <p:cNvSpPr txBox="1">
            <a:spLocks noChangeArrowheads="1"/>
          </p:cNvSpPr>
          <p:nvPr/>
        </p:nvSpPr>
        <p:spPr bwMode="auto">
          <a:xfrm>
            <a:off x="2641600" y="5438775"/>
            <a:ext cx="41195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10000"/>
              </a:lnSpc>
            </a:pPr>
            <a:r>
              <a:rPr lang="en-US" altLang="en-US" sz="1600">
                <a:solidFill>
                  <a:srgbClr val="5F5F5F"/>
                </a:solidFill>
              </a:rPr>
              <a:t>of All Web Applications Are Vulnerable</a:t>
            </a:r>
            <a:endParaRPr lang="en-US" altLang="en-US" sz="1800" b="0">
              <a:solidFill>
                <a:srgbClr val="5F5F5F"/>
              </a:solidFill>
            </a:endParaRPr>
          </a:p>
        </p:txBody>
      </p:sp>
      <p:sp>
        <p:nvSpPr>
          <p:cNvPr id="158743" name="Text Box 23">
            <a:extLst>
              <a:ext uri="{FF2B5EF4-FFF2-40B4-BE49-F238E27FC236}">
                <a16:creationId xmlns:a16="http://schemas.microsoft.com/office/drawing/2014/main" id="{EC1E7303-6DC5-C1C2-A10A-74266CBCBEC3}"/>
              </a:ext>
            </a:extLst>
          </p:cNvPr>
          <p:cNvSpPr txBox="1">
            <a:spLocks noChangeArrowheads="1"/>
          </p:cNvSpPr>
          <p:nvPr/>
        </p:nvSpPr>
        <p:spPr bwMode="auto">
          <a:xfrm>
            <a:off x="1812925" y="5376863"/>
            <a:ext cx="755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2800" b="0">
                <a:solidFill>
                  <a:schemeClr val="accent2"/>
                </a:solidFill>
                <a:effectLst>
                  <a:outerShdw blurRad="38100" dist="38100" dir="2700000" algn="tl">
                    <a:srgbClr val="C0C0C0"/>
                  </a:outerShdw>
                </a:effectLst>
                <a:latin typeface="Arial Black" panose="020B0A04020102020204" pitchFamily="34" charset="0"/>
              </a:rPr>
              <a:t>2/3</a:t>
            </a:r>
          </a:p>
        </p:txBody>
      </p:sp>
      <p:sp>
        <p:nvSpPr>
          <p:cNvPr id="158746" name="Rectangle 26">
            <a:extLst>
              <a:ext uri="{FF2B5EF4-FFF2-40B4-BE49-F238E27FC236}">
                <a16:creationId xmlns:a16="http://schemas.microsoft.com/office/drawing/2014/main" id="{EDC9C5DF-4EF9-06A9-63DC-D5CDA8435826}"/>
              </a:ext>
            </a:extLst>
          </p:cNvPr>
          <p:cNvSpPr>
            <a:spLocks noChangeArrowheads="1"/>
          </p:cNvSpPr>
          <p:nvPr/>
        </p:nvSpPr>
        <p:spPr bwMode="auto">
          <a:xfrm>
            <a:off x="2003425" y="3798888"/>
            <a:ext cx="1735138" cy="647700"/>
          </a:xfrm>
          <a:prstGeom prst="rect">
            <a:avLst/>
          </a:prstGeom>
          <a:solidFill>
            <a:srgbClr val="990033"/>
          </a:solidFill>
          <a:ln w="20638">
            <a:solidFill>
              <a:srgbClr val="FFFFFF"/>
            </a:solidFill>
            <a:miter lim="800000"/>
            <a:headEnd/>
            <a:tailEnd/>
          </a:ln>
        </p:spPr>
        <p:txBody>
          <a:bodyPr/>
          <a:lstStyle/>
          <a:p>
            <a:endParaRPr lang="en-US"/>
          </a:p>
        </p:txBody>
      </p:sp>
      <p:sp>
        <p:nvSpPr>
          <p:cNvPr id="158747" name="Rectangle 27">
            <a:extLst>
              <a:ext uri="{FF2B5EF4-FFF2-40B4-BE49-F238E27FC236}">
                <a16:creationId xmlns:a16="http://schemas.microsoft.com/office/drawing/2014/main" id="{A19A9CC3-0001-510C-758A-733D57E24505}"/>
              </a:ext>
            </a:extLst>
          </p:cNvPr>
          <p:cNvSpPr>
            <a:spLocks noChangeArrowheads="1"/>
          </p:cNvSpPr>
          <p:nvPr/>
        </p:nvSpPr>
        <p:spPr bwMode="ltGray">
          <a:xfrm>
            <a:off x="2003425" y="1879600"/>
            <a:ext cx="1735138" cy="1935163"/>
          </a:xfrm>
          <a:prstGeom prst="rect">
            <a:avLst/>
          </a:prstGeom>
          <a:solidFill>
            <a:srgbClr val="003399"/>
          </a:solidFill>
          <a:ln w="20638">
            <a:solidFill>
              <a:srgbClr val="FFFFFF"/>
            </a:solidFill>
            <a:miter lim="800000"/>
            <a:headEnd/>
            <a:tailEnd/>
          </a:ln>
        </p:spPr>
        <p:txBody>
          <a:bodyPr/>
          <a:lstStyle/>
          <a:p>
            <a:endParaRPr lang="en-US"/>
          </a:p>
        </p:txBody>
      </p:sp>
      <p:sp>
        <p:nvSpPr>
          <p:cNvPr id="158748" name="Rectangle 28">
            <a:extLst>
              <a:ext uri="{FF2B5EF4-FFF2-40B4-BE49-F238E27FC236}">
                <a16:creationId xmlns:a16="http://schemas.microsoft.com/office/drawing/2014/main" id="{C231092A-A673-3A28-9253-66B176CF5966}"/>
              </a:ext>
            </a:extLst>
          </p:cNvPr>
          <p:cNvSpPr>
            <a:spLocks noChangeArrowheads="1"/>
          </p:cNvSpPr>
          <p:nvPr/>
        </p:nvSpPr>
        <p:spPr bwMode="ltGray">
          <a:xfrm>
            <a:off x="5491163" y="1879600"/>
            <a:ext cx="1725612" cy="255588"/>
          </a:xfrm>
          <a:prstGeom prst="rect">
            <a:avLst/>
          </a:prstGeom>
          <a:solidFill>
            <a:srgbClr val="003399"/>
          </a:solidFill>
          <a:ln w="20638">
            <a:solidFill>
              <a:srgbClr val="FFFFFF"/>
            </a:solidFill>
            <a:miter lim="800000"/>
            <a:headEnd/>
            <a:tailEnd/>
          </a:ln>
        </p:spPr>
        <p:txBody>
          <a:bodyPr/>
          <a:lstStyle/>
          <a:p>
            <a:endParaRPr lang="en-US"/>
          </a:p>
        </p:txBody>
      </p:sp>
      <p:sp>
        <p:nvSpPr>
          <p:cNvPr id="158749" name="Line 29">
            <a:extLst>
              <a:ext uri="{FF2B5EF4-FFF2-40B4-BE49-F238E27FC236}">
                <a16:creationId xmlns:a16="http://schemas.microsoft.com/office/drawing/2014/main" id="{CF9590F6-C966-3470-67F1-806422C04955}"/>
              </a:ext>
            </a:extLst>
          </p:cNvPr>
          <p:cNvSpPr>
            <a:spLocks noChangeShapeType="1"/>
          </p:cNvSpPr>
          <p:nvPr/>
        </p:nvSpPr>
        <p:spPr bwMode="auto">
          <a:xfrm>
            <a:off x="1139825" y="4668838"/>
            <a:ext cx="6932613" cy="1587"/>
          </a:xfrm>
          <a:prstGeom prst="line">
            <a:avLst/>
          </a:prstGeom>
          <a:noFill/>
          <a:ln w="31750">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750" name="Text Box 30">
            <a:extLst>
              <a:ext uri="{FF2B5EF4-FFF2-40B4-BE49-F238E27FC236}">
                <a16:creationId xmlns:a16="http://schemas.microsoft.com/office/drawing/2014/main" id="{457CBA1E-EA45-1DDE-482E-ADF26D581832}"/>
              </a:ext>
            </a:extLst>
          </p:cNvPr>
          <p:cNvSpPr txBox="1">
            <a:spLocks noChangeArrowheads="1"/>
          </p:cNvSpPr>
          <p:nvPr/>
        </p:nvSpPr>
        <p:spPr bwMode="gray">
          <a:xfrm>
            <a:off x="2149475" y="2570163"/>
            <a:ext cx="1457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3200">
                <a:solidFill>
                  <a:schemeClr val="bg1"/>
                </a:solidFill>
              </a:rPr>
              <a:t>75%</a:t>
            </a:r>
          </a:p>
        </p:txBody>
      </p:sp>
      <p:sp>
        <p:nvSpPr>
          <p:cNvPr id="158751" name="Text Box 31">
            <a:extLst>
              <a:ext uri="{FF2B5EF4-FFF2-40B4-BE49-F238E27FC236}">
                <a16:creationId xmlns:a16="http://schemas.microsoft.com/office/drawing/2014/main" id="{F5530A6B-FCE1-44BB-9FEC-7363C65C7728}"/>
              </a:ext>
            </a:extLst>
          </p:cNvPr>
          <p:cNvSpPr txBox="1">
            <a:spLocks noChangeArrowheads="1"/>
          </p:cNvSpPr>
          <p:nvPr/>
        </p:nvSpPr>
        <p:spPr bwMode="gray">
          <a:xfrm>
            <a:off x="2149475" y="3943350"/>
            <a:ext cx="1457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1800">
                <a:solidFill>
                  <a:schemeClr val="bg1"/>
                </a:solidFill>
              </a:rPr>
              <a:t>25%</a:t>
            </a:r>
          </a:p>
        </p:txBody>
      </p:sp>
      <p:sp>
        <p:nvSpPr>
          <p:cNvPr id="158752" name="Text Box 32">
            <a:extLst>
              <a:ext uri="{FF2B5EF4-FFF2-40B4-BE49-F238E27FC236}">
                <a16:creationId xmlns:a16="http://schemas.microsoft.com/office/drawing/2014/main" id="{31A0BB1C-9AEC-09C5-65AF-0D0416064C02}"/>
              </a:ext>
            </a:extLst>
          </p:cNvPr>
          <p:cNvSpPr txBox="1">
            <a:spLocks noChangeArrowheads="1"/>
          </p:cNvSpPr>
          <p:nvPr/>
        </p:nvSpPr>
        <p:spPr bwMode="gray">
          <a:xfrm>
            <a:off x="5580063" y="1868488"/>
            <a:ext cx="14573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r>
              <a:rPr lang="en-US" altLang="en-US" sz="1200">
                <a:solidFill>
                  <a:schemeClr val="bg1"/>
                </a:solidFill>
              </a:rPr>
              <a:t>10%</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01/30/2007" val="LastModified"/>
</p:tagLst>
</file>

<file path=ppt/tags/tag10.xml><?xml version="1.0" encoding="utf-8"?>
<p:tagLst xmlns:a="http://schemas.openxmlformats.org/drawingml/2006/main" xmlns:r="http://schemas.openxmlformats.org/officeDocument/2006/relationships" xmlns:p="http://schemas.openxmlformats.org/presentationml/2006/main">
  <p:tag name="2DAY" val="INCLUDE"/>
</p:tagLst>
</file>

<file path=ppt/tags/tag2.xml><?xml version="1.0" encoding="utf-8"?>
<p:tagLst xmlns:a="http://schemas.openxmlformats.org/drawingml/2006/main" xmlns:r="http://schemas.openxmlformats.org/officeDocument/2006/relationships" xmlns:p="http://schemas.openxmlformats.org/presentationml/2006/main">
  <p:tag name="01/30/2007" val="LastModified"/>
</p:tagLst>
</file>

<file path=ppt/tags/tag3.xml><?xml version="1.0" encoding="utf-8"?>
<p:tagLst xmlns:a="http://schemas.openxmlformats.org/drawingml/2006/main" xmlns:r="http://schemas.openxmlformats.org/officeDocument/2006/relationships" xmlns:p="http://schemas.openxmlformats.org/presentationml/2006/main">
  <p:tag name="01/30/2007" val="LastModified"/>
</p:tagLst>
</file>

<file path=ppt/tags/tag4.xml><?xml version="1.0" encoding="utf-8"?>
<p:tagLst xmlns:a="http://schemas.openxmlformats.org/drawingml/2006/main" xmlns:r="http://schemas.openxmlformats.org/officeDocument/2006/relationships" xmlns:p="http://schemas.openxmlformats.org/presentationml/2006/main">
  <p:tag name="01/30/2007" val="LastModified"/>
</p:tagLst>
</file>

<file path=ppt/tags/tag5.xml><?xml version="1.0" encoding="utf-8"?>
<p:tagLst xmlns:a="http://schemas.openxmlformats.org/drawingml/2006/main" xmlns:r="http://schemas.openxmlformats.org/officeDocument/2006/relationships" xmlns:p="http://schemas.openxmlformats.org/presentationml/2006/main">
  <p:tag name="LMCO" val="OMIT"/>
  <p:tag name="01/30/2007" val="LastModified"/>
</p:tagLst>
</file>

<file path=ppt/tags/tag6.xml><?xml version="1.0" encoding="utf-8"?>
<p:tagLst xmlns:a="http://schemas.openxmlformats.org/drawingml/2006/main" xmlns:r="http://schemas.openxmlformats.org/officeDocument/2006/relationships" xmlns:p="http://schemas.openxmlformats.org/presentationml/2006/main">
  <p:tag name="EMPTYTAG" val="EmptyTag"/>
</p:tagLst>
</file>

<file path=ppt/tags/tag7.xml><?xml version="1.0" encoding="utf-8"?>
<p:tagLst xmlns:a="http://schemas.openxmlformats.org/drawingml/2006/main" xmlns:r="http://schemas.openxmlformats.org/officeDocument/2006/relationships" xmlns:p="http://schemas.openxmlformats.org/presentationml/2006/main">
  <p:tag name="EMPTYTAG" val="EmptyTag"/>
</p:tagLst>
</file>

<file path=ppt/tags/tag8.xml><?xml version="1.0" encoding="utf-8"?>
<p:tagLst xmlns:a="http://schemas.openxmlformats.org/drawingml/2006/main" xmlns:r="http://schemas.openxmlformats.org/officeDocument/2006/relationships" xmlns:p="http://schemas.openxmlformats.org/presentationml/2006/main">
  <p:tag name="EMPTYTAG" val="EmptyTag"/>
</p:tagLst>
</file>

<file path=ppt/tags/tag9.xml><?xml version="1.0" encoding="utf-8"?>
<p:tagLst xmlns:a="http://schemas.openxmlformats.org/drawingml/2006/main" xmlns:r="http://schemas.openxmlformats.org/officeDocument/2006/relationships" xmlns:p="http://schemas.openxmlformats.org/presentationml/2006/main">
  <p:tag name="EMPTYTAG" val="EmptyTag"/>
  <p:tag name="2DAY" val="INCLUDE"/>
</p:tagLst>
</file>

<file path=ppt/theme/theme1.xml><?xml version="1.0" encoding="utf-8"?>
<a:theme xmlns:a="http://schemas.openxmlformats.org/drawingml/2006/main" name="OWASP Plan Strawman">
  <a:themeElements>
    <a:clrScheme name="OWASP Plan Strawm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WASP Plan Strawm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000" b="1" i="0" u="none" strike="noStrike" cap="none" normalizeH="0" baseline="0" smtClean="0">
            <a:ln>
              <a:noFill/>
            </a:ln>
            <a:solidFill>
              <a:schemeClr val="bg2"/>
            </a:solidFill>
            <a:effectLst/>
            <a:latin typeface="Tahoma" panose="020B060403050404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000" b="1" i="0" u="none" strike="noStrike" cap="none" normalizeH="0" baseline="0" smtClean="0">
            <a:ln>
              <a:noFill/>
            </a:ln>
            <a:solidFill>
              <a:schemeClr val="bg2"/>
            </a:solidFill>
            <a:effectLst/>
            <a:latin typeface="Tahoma" panose="020B0604030504040204" pitchFamily="34" charset="0"/>
          </a:defRPr>
        </a:defPPr>
      </a:lstStyle>
    </a:lnDef>
  </a:objectDefaults>
  <a:extraClrSchemeLst>
    <a:extraClrScheme>
      <a:clrScheme name="OWASP Plan Strawma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WASP Plan Strawma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WASP Plan Strawma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WASP Plan Strawma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WASP Plan Strawma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WASP Plan Strawma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WASP Plan Strawma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WASP Plan Strawma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WASP Plan Strawma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WASP Plan Strawma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WASP Plan Strawma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WASP Plan Strawma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9401</TotalTime>
  <Words>3523</Words>
  <Application>Microsoft Office PowerPoint</Application>
  <PresentationFormat>On-screen Show (4:3)</PresentationFormat>
  <Paragraphs>583</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Tahoma</vt:lpstr>
      <vt:lpstr>Webdings</vt:lpstr>
      <vt:lpstr>Wingdings</vt:lpstr>
      <vt:lpstr>Arial Black</vt:lpstr>
      <vt:lpstr>Times New Roman</vt:lpstr>
      <vt:lpstr>ＭＳ Ｐゴシック</vt:lpstr>
      <vt:lpstr>Wingdings 3</vt:lpstr>
      <vt:lpstr>Courier New</vt:lpstr>
      <vt:lpstr>OWASP Plan Strawman</vt:lpstr>
      <vt:lpstr>OWASP and  OWASP Top 10 (2007 Update)</vt:lpstr>
      <vt:lpstr>About the Speaker</vt:lpstr>
      <vt:lpstr>OWASP</vt:lpstr>
      <vt:lpstr>OWASP Mission</vt:lpstr>
      <vt:lpstr>OWASP Body of Knowledge</vt:lpstr>
      <vt:lpstr>OWASP Projects are:</vt:lpstr>
      <vt:lpstr>www.owasp.org (our wiki)</vt:lpstr>
      <vt:lpstr>What Is Unique about OWASP?</vt:lpstr>
      <vt:lpstr>Why OWASP? Attacks Shift Towards Application Layer</vt:lpstr>
      <vt:lpstr>Problem Illustration</vt:lpstr>
      <vt:lpstr>What is the OWASP Top 10?</vt:lpstr>
      <vt:lpstr>OWASP Top Ten – 2007 Update</vt:lpstr>
      <vt:lpstr>Mapping of OWASP Top 10 2007 to 2004</vt:lpstr>
      <vt:lpstr>A1. Cross-Site Scripting (XSS)</vt:lpstr>
      <vt:lpstr>Cross-Site Scripting Illustrated</vt:lpstr>
      <vt:lpstr>A2. Injection Flaws</vt:lpstr>
      <vt:lpstr>SQL Injection Illustrated</vt:lpstr>
      <vt:lpstr>A3: Malicious File Execution</vt:lpstr>
      <vt:lpstr>PHP Remote File Include Illustrated</vt:lpstr>
      <vt:lpstr>A4. Insecure Direct Object Reference</vt:lpstr>
      <vt:lpstr>Insecure Direct Object Reference Illustrated</vt:lpstr>
      <vt:lpstr>A5. Cross Site Request Forgery</vt:lpstr>
      <vt:lpstr>CSRF Illustrated</vt:lpstr>
      <vt:lpstr>A6. Information Leakage and Improper Error Handling</vt:lpstr>
      <vt:lpstr>Improper Error Handling Illustrated</vt:lpstr>
      <vt:lpstr>A7. Broken Authentication and Session Mgmt</vt:lpstr>
      <vt:lpstr>Broken Authentication Illustrated</vt:lpstr>
      <vt:lpstr>A8. Insecure Cryptographic Storage</vt:lpstr>
      <vt:lpstr>Insecure Cryptographic Storage Illustrated</vt:lpstr>
      <vt:lpstr>A9. Insecure Communications</vt:lpstr>
      <vt:lpstr>Insecure Communications Illustrated</vt:lpstr>
      <vt:lpstr>A10. Failure to Restrict URL Access</vt:lpstr>
      <vt:lpstr>Failure to Restrict URL Access Illustrated</vt:lpstr>
      <vt:lpstr>Join OWASP</vt:lpstr>
    </vt:vector>
  </TitlesOfParts>
  <Company>Fidelity Investments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Security Tools</dc:title>
  <dc:creator>a273150</dc:creator>
  <cp:lastModifiedBy>Andrew van der Stock</cp:lastModifiedBy>
  <cp:revision>100</cp:revision>
  <dcterms:created xsi:type="dcterms:W3CDTF">2005-02-22T11:34:09Z</dcterms:created>
  <dcterms:modified xsi:type="dcterms:W3CDTF">2025-07-12T06:50:39Z</dcterms:modified>
</cp:coreProperties>
</file>